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57" r:id="rId3"/>
    <p:sldId id="259" r:id="rId4"/>
    <p:sldId id="269" r:id="rId5"/>
    <p:sldId id="260" r:id="rId6"/>
    <p:sldId id="262" r:id="rId7"/>
    <p:sldId id="268" r:id="rId8"/>
    <p:sldId id="272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7B"/>
    <a:srgbClr val="1D6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5"/>
    <p:restoredTop sz="94674"/>
  </p:normalViewPr>
  <p:slideViewPr>
    <p:cSldViewPr>
      <p:cViewPr>
        <p:scale>
          <a:sx n="94" d="100"/>
          <a:sy n="94" d="100"/>
        </p:scale>
        <p:origin x="-1188" y="-7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BD9B4-D6E8-1346-AC78-FCBA58E29033}" type="datetimeFigureOut">
              <a:rPr lang="en-US" smtClean="0"/>
              <a:t>16-May-18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CEEF9-36EE-0E4D-869C-F1DA706D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38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22412" y="5562600"/>
            <a:ext cx="248920" cy="308521"/>
          </a:xfrm>
        </p:spPr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5565">
              <a:lnSpc>
                <a:spcPts val="1520"/>
              </a:lnSpc>
            </a:pPr>
            <a:fld id="{81D60167-4931-47E6-BA6A-407CBD079E47}" type="slidenum">
              <a:rPr lang="en-GB" smtClean="0"/>
              <a:pPr marL="75565">
                <a:lnSpc>
                  <a:spcPts val="1520"/>
                </a:lnSpc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B76497-7054-5C48-8207-794E0EA5D6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5624F-1F95-BE4E-9501-ECE931D2DD82}" type="datetime1">
              <a:rPr lang="en-GB" smtClean="0"/>
              <a:t>16/05/2018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47540" y="6448744"/>
            <a:ext cx="24892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5565">
              <a:lnSpc>
                <a:spcPts val="15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://www.ucl.ac.uk/dementia-visio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 idx="4294967295"/>
          </p:nvPr>
        </p:nvSpPr>
        <p:spPr>
          <a:xfrm>
            <a:off x="457200" y="381000"/>
            <a:ext cx="822959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4195" marR="5080" indent="-532130" algn="ctr"/>
            <a:r>
              <a:rPr lang="en-GB" sz="2000" b="1" dirty="0">
                <a:solidFill>
                  <a:schemeClr val="bg1"/>
                </a:solidFill>
              </a:rPr>
              <a:t>Understanding and supporting people with dementia-related </a:t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visual impairment </a:t>
            </a: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81325" y="1560283"/>
            <a:ext cx="58674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spc="-5" dirty="0">
                <a:latin typeface="Arial"/>
                <a:cs typeface="Arial"/>
              </a:rPr>
              <a:t>Please use the </a:t>
            </a:r>
            <a:r>
              <a:rPr sz="1700" spc="-10" dirty="0">
                <a:latin typeface="Arial"/>
                <a:cs typeface="Arial"/>
              </a:rPr>
              <a:t>accompanying </a:t>
            </a:r>
            <a:r>
              <a:rPr sz="1700" spc="-5" dirty="0">
                <a:latin typeface="Arial"/>
                <a:cs typeface="Arial"/>
              </a:rPr>
              <a:t>notes in the</a:t>
            </a:r>
            <a:r>
              <a:rPr sz="1700" spc="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workbook</a:t>
            </a:r>
            <a:endParaRPr sz="17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700" spc="-15" dirty="0">
                <a:latin typeface="Arial"/>
                <a:cs typeface="Arial"/>
              </a:rPr>
              <a:t>when </a:t>
            </a:r>
            <a:r>
              <a:rPr sz="1700" spc="-5" dirty="0">
                <a:latin typeface="Arial"/>
                <a:cs typeface="Arial"/>
              </a:rPr>
              <a:t>completing </a:t>
            </a:r>
            <a:r>
              <a:rPr sz="1700" dirty="0">
                <a:latin typeface="Arial"/>
                <a:cs typeface="Arial"/>
              </a:rPr>
              <a:t>this </a:t>
            </a:r>
            <a:r>
              <a:rPr sz="1700" spc="-5" dirty="0">
                <a:latin typeface="Arial"/>
                <a:cs typeface="Arial"/>
              </a:rPr>
              <a:t>Group CPD</a:t>
            </a:r>
            <a:r>
              <a:rPr sz="1700" spc="6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session</a:t>
            </a:r>
            <a:endParaRPr sz="1700" dirty="0">
              <a:latin typeface="Arial"/>
              <a:cs typeface="Arial"/>
            </a:endParaRPr>
          </a:p>
        </p:txBody>
      </p:sp>
      <p:pic>
        <p:nvPicPr>
          <p:cNvPr id="11" name="Picture 10" descr="eye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25024" r="14315" b="20838"/>
          <a:stretch/>
        </p:blipFill>
        <p:spPr>
          <a:xfrm>
            <a:off x="3339033" y="2851294"/>
            <a:ext cx="2827282" cy="203647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562600" y="4953000"/>
            <a:ext cx="350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/>
              <a:t>Photos courtesy of: </a:t>
            </a:r>
            <a:r>
              <a:rPr lang="en-US" sz="900" dirty="0"/>
              <a:t>Lehmann et al. (2011); Shakespeare et al. (2015)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616" y="2851295"/>
            <a:ext cx="2619984" cy="203948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B03034-3EE8-0C45-83ED-B74D64617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51294"/>
            <a:ext cx="3007333" cy="203948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478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25A061E-30AA-FC40-923E-8CE0B2E6D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362200" y="451644"/>
            <a:ext cx="4040504" cy="433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915"/>
              </a:lnSpc>
            </a:pPr>
            <a:r>
              <a:rPr sz="2000" b="1" dirty="0">
                <a:solidFill>
                  <a:schemeClr val="bg1"/>
                </a:solidFill>
              </a:rPr>
              <a:t>Learning</a:t>
            </a:r>
            <a:r>
              <a:rPr sz="2000" b="1" spc="-110" dirty="0">
                <a:solidFill>
                  <a:schemeClr val="bg1"/>
                </a:solidFill>
              </a:rPr>
              <a:t> </a:t>
            </a:r>
            <a:r>
              <a:rPr sz="2000" b="1" dirty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402742" y="1401127"/>
            <a:ext cx="8464550" cy="4244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lvl="0" indent="-342900" fontAlgn="base">
              <a:buClr>
                <a:srgbClr val="00837B"/>
              </a:buClr>
              <a:buFont typeface="Wingdings" pitchFamily="2" charset="2"/>
              <a:buChar char="§"/>
            </a:pPr>
            <a:r>
              <a:rPr lang="en-GB" sz="1700" dirty="0"/>
              <a:t>Consolidate knowledge of the core features of several dementias</a:t>
            </a:r>
          </a:p>
          <a:p>
            <a:pPr marL="342900" lvl="0" indent="-342900" fontAlgn="base">
              <a:buClr>
                <a:srgbClr val="00837B"/>
              </a:buClr>
              <a:buFont typeface="Wingdings" pitchFamily="2" charset="2"/>
              <a:buChar char="§"/>
            </a:pPr>
            <a:endParaRPr lang="en-GB" sz="1700" dirty="0"/>
          </a:p>
          <a:p>
            <a:pPr marL="342900" lvl="0" indent="-342900" fontAlgn="base">
              <a:buClr>
                <a:srgbClr val="00837B"/>
              </a:buClr>
              <a:buFont typeface="Wingdings" pitchFamily="2" charset="2"/>
              <a:buChar char="§"/>
            </a:pPr>
            <a:r>
              <a:rPr lang="en-GB" sz="1700" dirty="0"/>
              <a:t>Develop greater depth of understanding that dementia-related visual impairment may be a symptom of different forms of dementia, arising from damage to the brain rather than the eye</a:t>
            </a:r>
          </a:p>
          <a:p>
            <a:pPr marL="342900" lvl="0" indent="-342900" fontAlgn="base">
              <a:buClr>
                <a:srgbClr val="00837B"/>
              </a:buClr>
              <a:buFont typeface="Wingdings" pitchFamily="2" charset="2"/>
              <a:buChar char="§"/>
            </a:pPr>
            <a:endParaRPr lang="en-GB" sz="1700" dirty="0"/>
          </a:p>
          <a:p>
            <a:pPr marL="342900" lvl="0" indent="-342900" fontAlgn="base">
              <a:buClr>
                <a:srgbClr val="00837B"/>
              </a:buClr>
              <a:buFont typeface="Wingdings" pitchFamily="2" charset="2"/>
              <a:buChar char="§"/>
            </a:pPr>
            <a:r>
              <a:rPr lang="en-GB" sz="1700" dirty="0"/>
              <a:t>Critically consider the lived experience of dementia-related visual impairment and its impact on occupational performance</a:t>
            </a:r>
          </a:p>
          <a:p>
            <a:pPr marL="342900" lvl="0" indent="-342900" fontAlgn="base">
              <a:buClr>
                <a:srgbClr val="00837B"/>
              </a:buClr>
              <a:buFont typeface="Wingdings" pitchFamily="2" charset="2"/>
              <a:buChar char="§"/>
            </a:pPr>
            <a:endParaRPr lang="en-GB" sz="1700" dirty="0"/>
          </a:p>
          <a:p>
            <a:pPr marL="342900" lvl="0" indent="-342900" fontAlgn="base">
              <a:buClr>
                <a:srgbClr val="00837B"/>
              </a:buClr>
              <a:buFont typeface="Wingdings" pitchFamily="2" charset="2"/>
              <a:buChar char="§"/>
            </a:pPr>
            <a:r>
              <a:rPr lang="en-GB" sz="1700" dirty="0"/>
              <a:t>Debate and reflect upon the occupation based contributions that occupational therapists can make, to assist people with visual processing problems resulting from dementia</a:t>
            </a:r>
          </a:p>
          <a:p>
            <a:pPr marL="342900" lvl="0" indent="-342900" fontAlgn="base">
              <a:buClr>
                <a:srgbClr val="00837B"/>
              </a:buClr>
              <a:buFont typeface="Wingdings" pitchFamily="2" charset="2"/>
              <a:buChar char="§"/>
            </a:pPr>
            <a:endParaRPr lang="en-GB" sz="1700" dirty="0"/>
          </a:p>
          <a:p>
            <a:pPr marL="342900" lvl="0" indent="-342900" fontAlgn="base">
              <a:buClr>
                <a:srgbClr val="00837B"/>
              </a:buClr>
              <a:buFont typeface="Wingdings" pitchFamily="2" charset="2"/>
              <a:buChar char="§"/>
            </a:pPr>
            <a:r>
              <a:rPr lang="en-GB" sz="1700" dirty="0"/>
              <a:t>Debate and discuss the ways that occupational therapists can work collaboratively, across organisational boundaries, to support people with dementia-related visual impairment and their families to live their lives their way</a:t>
            </a:r>
          </a:p>
          <a:p>
            <a:pPr marL="355600" indent="-342900">
              <a:lnSpc>
                <a:spcPts val="2280"/>
              </a:lnSpc>
              <a:spcBef>
                <a:spcPts val="240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endParaRPr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742122-A3BD-AD4D-8B6E-07014B9A82C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75565">
              <a:lnSpc>
                <a:spcPts val="1520"/>
              </a:lnSpc>
            </a:pPr>
            <a:fld id="{81D60167-4931-47E6-BA6A-407CBD079E47}" type="slidenum">
              <a:rPr lang="en-GB" smtClean="0"/>
              <a:t>2</a:t>
            </a:fld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CFD001-FF76-0947-9793-B1A67DB5C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16686" y="381000"/>
            <a:ext cx="822452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lang="en-GB" sz="2000" b="1" dirty="0">
                <a:solidFill>
                  <a:schemeClr val="bg1"/>
                </a:solidFill>
              </a:rPr>
              <a:t>Share your key learning points about what you have learnt about the dementias and the associated visual impairments (10mins)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4323080" y="5562600"/>
            <a:ext cx="24892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">
              <a:lnSpc>
                <a:spcPts val="1520"/>
              </a:lnSpc>
            </a:pPr>
            <a:fld id="{81D60167-4931-47E6-BA6A-407CBD079E47}" type="slidenum">
              <a:rPr b="1" dirty="0"/>
              <a:t>3</a:t>
            </a:fld>
            <a:endParaRPr b="1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9" t="28013" r="32453" b="35158"/>
          <a:stretch/>
        </p:blipFill>
        <p:spPr bwMode="auto">
          <a:xfrm>
            <a:off x="838200" y="2039753"/>
            <a:ext cx="41910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9" t="9560" r="22704" b="12956"/>
          <a:stretch/>
        </p:blipFill>
        <p:spPr bwMode="auto">
          <a:xfrm>
            <a:off x="5257800" y="2039753"/>
            <a:ext cx="2895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9" y="3276601"/>
            <a:ext cx="2821531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81000" y="381000"/>
            <a:ext cx="8491268" cy="59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lang="en-GB" sz="1920" b="1" dirty="0">
                <a:solidFill>
                  <a:schemeClr val="bg1"/>
                </a:solidFill>
              </a:rPr>
              <a:t>Share your key learning points about what it is like to live with dementia and the associated visual impairments (10mins) – what have you learnt?</a:t>
            </a:r>
            <a:endParaRPr sz="1920" b="1" dirty="0">
              <a:solidFill>
                <a:schemeClr val="bg1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4323080" y="5562600"/>
            <a:ext cx="24892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">
              <a:lnSpc>
                <a:spcPts val="1520"/>
              </a:lnSpc>
            </a:pPr>
            <a:fld id="{81D60167-4931-47E6-BA6A-407CBD079E47}" type="slidenum">
              <a:rPr b="1" dirty="0"/>
              <a:t>4</a:t>
            </a:fld>
            <a:endParaRPr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" t="17509" r="35849" b="35195"/>
          <a:stretch/>
        </p:blipFill>
        <p:spPr bwMode="auto">
          <a:xfrm>
            <a:off x="381000" y="1727205"/>
            <a:ext cx="3200400" cy="1828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t="22641" r="18805" b="9836"/>
          <a:stretch/>
        </p:blipFill>
        <p:spPr bwMode="auto">
          <a:xfrm>
            <a:off x="4626634" y="2057401"/>
            <a:ext cx="4300268" cy="2971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017" y="5181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Animation by: </a:t>
            </a:r>
            <a:r>
              <a:rPr lang="en-GB" sz="900" dirty="0"/>
              <a:t>Simon Ball, supported by the Alzheimer’s Society and the </a:t>
            </a:r>
            <a:r>
              <a:rPr lang="en-GB" sz="900" dirty="0" err="1"/>
              <a:t>Wellcome</a:t>
            </a:r>
            <a:r>
              <a:rPr lang="en-GB" sz="900" dirty="0"/>
              <a:t> Trust</a:t>
            </a:r>
          </a:p>
        </p:txBody>
      </p:sp>
    </p:spTree>
    <p:extLst>
      <p:ext uri="{BB962C8B-B14F-4D97-AF65-F5344CB8AC3E}">
        <p14:creationId xmlns:p14="http://schemas.microsoft.com/office/powerpoint/2010/main" val="285549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69BBCA4-EC4F-BC44-BA1E-7BD4DD6B2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78459" y="381457"/>
            <a:ext cx="8633653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/>
            <a:r>
              <a:rPr lang="en-GB" sz="2000" b="1" dirty="0">
                <a:solidFill>
                  <a:schemeClr val="bg1"/>
                </a:solidFill>
              </a:rPr>
              <a:t>As occupational therapists, what can we do to support people who live with dementia-related visual impairments and their families (25mins)</a:t>
            </a:r>
            <a:r>
              <a:rPr lang="en-GB" sz="2800" b="1" dirty="0"/>
              <a:t/>
            </a:r>
            <a:br>
              <a:rPr lang="en-GB" sz="2800" b="1" dirty="0"/>
            </a:br>
            <a:endParaRPr sz="2800" b="1" dirty="0"/>
          </a:p>
        </p:txBody>
      </p:sp>
      <p:sp>
        <p:nvSpPr>
          <p:cNvPr id="3" name="object 3"/>
          <p:cNvSpPr/>
          <p:nvPr/>
        </p:nvSpPr>
        <p:spPr>
          <a:xfrm>
            <a:off x="4572000" y="2768385"/>
            <a:ext cx="2100580" cy="971899"/>
          </a:xfrm>
          <a:custGeom>
            <a:avLst/>
            <a:gdLst/>
            <a:ahLst/>
            <a:cxnLst/>
            <a:rect l="l" t="t" r="r" b="b"/>
            <a:pathLst>
              <a:path w="2100579" h="647700">
                <a:moveTo>
                  <a:pt x="0" y="0"/>
                </a:moveTo>
                <a:lnTo>
                  <a:pt x="0" y="423544"/>
                </a:lnTo>
                <a:lnTo>
                  <a:pt x="2100199" y="423544"/>
                </a:lnTo>
                <a:lnTo>
                  <a:pt x="2100199" y="647573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6986" y="2779457"/>
            <a:ext cx="2025014" cy="966788"/>
          </a:xfrm>
          <a:custGeom>
            <a:avLst/>
            <a:gdLst/>
            <a:ahLst/>
            <a:cxnLst/>
            <a:rect l="l" t="t" r="r" b="b"/>
            <a:pathLst>
              <a:path w="2025014" h="644525">
                <a:moveTo>
                  <a:pt x="2024507" y="0"/>
                </a:moveTo>
                <a:lnTo>
                  <a:pt x="2024507" y="420369"/>
                </a:lnTo>
                <a:lnTo>
                  <a:pt x="0" y="420369"/>
                </a:lnTo>
                <a:lnTo>
                  <a:pt x="0" y="64427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2598" y="3746244"/>
            <a:ext cx="3313429" cy="1840864"/>
          </a:xfrm>
          <a:custGeom>
            <a:avLst/>
            <a:gdLst/>
            <a:ahLst/>
            <a:cxnLst/>
            <a:rect l="l" t="t" r="r" b="b"/>
            <a:pathLst>
              <a:path w="3313429" h="1840864">
                <a:moveTo>
                  <a:pt x="0" y="1840737"/>
                </a:moveTo>
                <a:lnTo>
                  <a:pt x="3313176" y="1840737"/>
                </a:lnTo>
                <a:lnTo>
                  <a:pt x="3313176" y="0"/>
                </a:lnTo>
                <a:lnTo>
                  <a:pt x="0" y="0"/>
                </a:lnTo>
                <a:lnTo>
                  <a:pt x="0" y="1840737"/>
                </a:lnTo>
                <a:close/>
              </a:path>
            </a:pathLst>
          </a:custGeom>
          <a:solidFill>
            <a:srgbClr val="008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8866" y="3913431"/>
            <a:ext cx="3380040" cy="1522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92D050"/>
                </a:solidFill>
                <a:latin typeface="Arial"/>
                <a:cs typeface="Arial"/>
              </a:rPr>
              <a:t>Occupation-focused</a:t>
            </a:r>
            <a:endParaRPr sz="2000" dirty="0">
              <a:solidFill>
                <a:srgbClr val="92D050"/>
              </a:solidFill>
              <a:latin typeface="Arial"/>
              <a:cs typeface="Arial"/>
            </a:endParaRPr>
          </a:p>
          <a:p>
            <a:pPr marL="12700" marR="5080" indent="61594" algn="ctr">
              <a:lnSpc>
                <a:spcPct val="86300"/>
              </a:lnSpc>
              <a:spcBef>
                <a:spcPts val="725"/>
              </a:spcBef>
            </a:pPr>
            <a:r>
              <a:rPr sz="1700" spc="-5" dirty="0">
                <a:solidFill>
                  <a:schemeClr val="bg1"/>
                </a:solidFill>
                <a:latin typeface="Arial"/>
                <a:cs typeface="Arial"/>
              </a:rPr>
              <a:t>describes practice </a:t>
            </a:r>
            <a:r>
              <a:rPr sz="1700" spc="-15" dirty="0">
                <a:solidFill>
                  <a:schemeClr val="bg1"/>
                </a:solidFill>
                <a:latin typeface="Arial"/>
                <a:cs typeface="Arial"/>
              </a:rPr>
              <a:t>where  </a:t>
            </a:r>
            <a:r>
              <a:rPr sz="1700" spc="-5" dirty="0">
                <a:solidFill>
                  <a:schemeClr val="bg1"/>
                </a:solidFill>
                <a:latin typeface="Arial"/>
                <a:cs typeface="Arial"/>
              </a:rPr>
              <a:t>information about </a:t>
            </a:r>
            <a:r>
              <a:rPr sz="1700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sz="1700" spc="-5" dirty="0">
                <a:solidFill>
                  <a:schemeClr val="bg1"/>
                </a:solidFill>
                <a:latin typeface="Arial"/>
                <a:cs typeface="Arial"/>
              </a:rPr>
              <a:t>person,  environment and occupation  relates closely </a:t>
            </a:r>
            <a:r>
              <a:rPr sz="1700" spc="-15" dirty="0">
                <a:solidFill>
                  <a:schemeClr val="bg1"/>
                </a:solidFill>
                <a:latin typeface="Arial"/>
                <a:cs typeface="Arial"/>
              </a:rPr>
              <a:t>with </a:t>
            </a:r>
            <a:r>
              <a:rPr sz="1700" spc="-5" dirty="0">
                <a:solidFill>
                  <a:schemeClr val="bg1"/>
                </a:solidFill>
                <a:latin typeface="Arial"/>
                <a:cs typeface="Arial"/>
              </a:rPr>
              <a:t>occupational  performance</a:t>
            </a:r>
            <a:endParaRPr sz="1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84462" y="3739319"/>
            <a:ext cx="3313429" cy="1840864"/>
          </a:xfrm>
          <a:custGeom>
            <a:avLst/>
            <a:gdLst/>
            <a:ahLst/>
            <a:cxnLst/>
            <a:rect l="l" t="t" r="r" b="b"/>
            <a:pathLst>
              <a:path w="3313429" h="1840864">
                <a:moveTo>
                  <a:pt x="0" y="1840738"/>
                </a:moveTo>
                <a:lnTo>
                  <a:pt x="3313175" y="1840738"/>
                </a:lnTo>
                <a:lnTo>
                  <a:pt x="3313175" y="0"/>
                </a:lnTo>
                <a:lnTo>
                  <a:pt x="0" y="0"/>
                </a:lnTo>
                <a:lnTo>
                  <a:pt x="0" y="1840738"/>
                </a:lnTo>
                <a:close/>
              </a:path>
            </a:pathLst>
          </a:custGeom>
          <a:solidFill>
            <a:srgbClr val="008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05244" y="3931446"/>
            <a:ext cx="3269615" cy="1525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110"/>
              </a:lnSpc>
            </a:pPr>
            <a:r>
              <a:rPr sz="2000" b="1" spc="-5" dirty="0">
                <a:solidFill>
                  <a:srgbClr val="92D050"/>
                </a:solidFill>
                <a:latin typeface="Arial"/>
                <a:cs typeface="Arial"/>
              </a:rPr>
              <a:t>Occupation-based</a:t>
            </a:r>
            <a:endParaRPr sz="2000" dirty="0">
              <a:solidFill>
                <a:srgbClr val="92D050"/>
              </a:solidFill>
              <a:latin typeface="Arial"/>
              <a:cs typeface="Arial"/>
            </a:endParaRPr>
          </a:p>
          <a:p>
            <a:pPr marL="12065" marR="5080" indent="635" algn="ctr">
              <a:lnSpc>
                <a:spcPct val="95900"/>
              </a:lnSpc>
              <a:spcBef>
                <a:spcPts val="40"/>
              </a:spcBef>
            </a:pPr>
            <a:r>
              <a:rPr sz="1700" spc="-5" dirty="0">
                <a:solidFill>
                  <a:schemeClr val="bg1"/>
                </a:solidFill>
                <a:latin typeface="Arial"/>
                <a:cs typeface="Arial"/>
              </a:rPr>
              <a:t>describes practice </a:t>
            </a:r>
            <a:r>
              <a:rPr sz="1700" spc="-15" dirty="0">
                <a:solidFill>
                  <a:schemeClr val="bg1"/>
                </a:solidFill>
                <a:latin typeface="Arial"/>
                <a:cs typeface="Arial"/>
              </a:rPr>
              <a:t>where </a:t>
            </a:r>
            <a:r>
              <a:rPr sz="1700" dirty="0">
                <a:solidFill>
                  <a:schemeClr val="bg1"/>
                </a:solidFill>
                <a:latin typeface="Arial"/>
                <a:cs typeface="Arial"/>
              </a:rPr>
              <a:t>the  </a:t>
            </a:r>
            <a:r>
              <a:rPr sz="1700" spc="-5" dirty="0">
                <a:solidFill>
                  <a:schemeClr val="bg1"/>
                </a:solidFill>
                <a:latin typeface="Arial"/>
                <a:cs typeface="Arial"/>
              </a:rPr>
              <a:t>‘doing’ </a:t>
            </a:r>
            <a:r>
              <a:rPr sz="1700" dirty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sz="1700" spc="-5" dirty="0">
                <a:solidFill>
                  <a:schemeClr val="bg1"/>
                </a:solidFill>
                <a:latin typeface="Arial"/>
                <a:cs typeface="Arial"/>
              </a:rPr>
              <a:t>occupation is </a:t>
            </a:r>
            <a:r>
              <a:rPr sz="1700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sz="1700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chemeClr val="bg1"/>
                </a:solidFill>
                <a:latin typeface="Arial"/>
                <a:cs typeface="Arial"/>
              </a:rPr>
              <a:t>main  </a:t>
            </a:r>
            <a:r>
              <a:rPr sz="1700" spc="-10" dirty="0">
                <a:solidFill>
                  <a:schemeClr val="bg1"/>
                </a:solidFill>
                <a:latin typeface="Arial"/>
                <a:cs typeface="Arial"/>
              </a:rPr>
              <a:t>ingredient </a:t>
            </a:r>
            <a:r>
              <a:rPr sz="1700" dirty="0">
                <a:solidFill>
                  <a:schemeClr val="bg1"/>
                </a:solidFill>
                <a:latin typeface="Arial"/>
                <a:cs typeface="Arial"/>
              </a:rPr>
              <a:t>in </a:t>
            </a:r>
            <a:r>
              <a:rPr sz="1700" spc="-5" dirty="0">
                <a:solidFill>
                  <a:schemeClr val="bg1"/>
                </a:solidFill>
                <a:latin typeface="Arial"/>
                <a:cs typeface="Arial"/>
              </a:rPr>
              <a:t>assessment,  intervention and measure </a:t>
            </a:r>
            <a:r>
              <a:rPr sz="1700" dirty="0">
                <a:solidFill>
                  <a:schemeClr val="bg1"/>
                </a:solidFill>
                <a:latin typeface="Arial"/>
                <a:cs typeface="Arial"/>
              </a:rPr>
              <a:t>of  </a:t>
            </a:r>
            <a:r>
              <a:rPr sz="1700" spc="-5" dirty="0">
                <a:solidFill>
                  <a:schemeClr val="bg1"/>
                </a:solidFill>
                <a:latin typeface="Arial"/>
                <a:cs typeface="Arial"/>
              </a:rPr>
              <a:t>outcomes</a:t>
            </a:r>
            <a:endParaRPr sz="1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91291" y="1353197"/>
            <a:ext cx="3710501" cy="1434465"/>
          </a:xfrm>
          <a:custGeom>
            <a:avLst/>
            <a:gdLst/>
            <a:ahLst/>
            <a:cxnLst/>
            <a:rect l="l" t="t" r="r" b="b"/>
            <a:pathLst>
              <a:path w="3833495" h="1434464">
                <a:moveTo>
                  <a:pt x="0" y="1434338"/>
                </a:moveTo>
                <a:lnTo>
                  <a:pt x="3833113" y="1434338"/>
                </a:lnTo>
                <a:lnTo>
                  <a:pt x="3833113" y="0"/>
                </a:lnTo>
                <a:lnTo>
                  <a:pt x="0" y="0"/>
                </a:lnTo>
                <a:lnTo>
                  <a:pt x="0" y="1434338"/>
                </a:lnTo>
                <a:close/>
              </a:path>
            </a:pathLst>
          </a:custGeom>
          <a:solidFill>
            <a:srgbClr val="00837B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37141" y="1390106"/>
            <a:ext cx="3664651" cy="1297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92D050"/>
                </a:solidFill>
                <a:latin typeface="Arial"/>
                <a:cs typeface="Arial"/>
              </a:rPr>
              <a:t>Occupation-centred</a:t>
            </a:r>
            <a:endParaRPr sz="2000" dirty="0">
              <a:solidFill>
                <a:srgbClr val="92D050"/>
              </a:solidFill>
              <a:latin typeface="Arial"/>
              <a:cs typeface="Arial"/>
            </a:endParaRPr>
          </a:p>
          <a:p>
            <a:pPr marL="12700" marR="5080" indent="-1270" algn="ctr">
              <a:lnSpc>
                <a:spcPct val="86300"/>
              </a:lnSpc>
              <a:spcBef>
                <a:spcPts val="725"/>
              </a:spcBef>
            </a:pPr>
            <a:r>
              <a:rPr sz="1700" spc="-5" dirty="0">
                <a:solidFill>
                  <a:schemeClr val="bg1"/>
                </a:solidFill>
                <a:latin typeface="Arial"/>
                <a:cs typeface="Arial"/>
              </a:rPr>
              <a:t>describes an approach </a:t>
            </a:r>
            <a:r>
              <a:rPr sz="1700" spc="-15" dirty="0">
                <a:solidFill>
                  <a:schemeClr val="bg1"/>
                </a:solidFill>
                <a:latin typeface="Arial"/>
                <a:cs typeface="Arial"/>
              </a:rPr>
              <a:t>where  </a:t>
            </a:r>
            <a:r>
              <a:rPr sz="1700" spc="-5" dirty="0">
                <a:solidFill>
                  <a:schemeClr val="bg1"/>
                </a:solidFill>
                <a:latin typeface="Arial"/>
                <a:cs typeface="Arial"/>
              </a:rPr>
              <a:t>occupation is </a:t>
            </a:r>
            <a:r>
              <a:rPr sz="1700" dirty="0">
                <a:solidFill>
                  <a:schemeClr val="bg1"/>
                </a:solidFill>
                <a:latin typeface="Arial"/>
                <a:cs typeface="Arial"/>
              </a:rPr>
              <a:t>at the </a:t>
            </a:r>
            <a:r>
              <a:rPr sz="1700" spc="-5" dirty="0">
                <a:solidFill>
                  <a:schemeClr val="bg1"/>
                </a:solidFill>
                <a:latin typeface="Arial"/>
                <a:cs typeface="Arial"/>
              </a:rPr>
              <a:t>core. </a:t>
            </a:r>
            <a:r>
              <a:rPr sz="1700" dirty="0">
                <a:solidFill>
                  <a:schemeClr val="bg1"/>
                </a:solidFill>
                <a:latin typeface="Arial"/>
                <a:cs typeface="Arial"/>
              </a:rPr>
              <a:t>It </a:t>
            </a:r>
            <a:r>
              <a:rPr sz="1700" spc="-5" dirty="0">
                <a:solidFill>
                  <a:schemeClr val="bg1"/>
                </a:solidFill>
                <a:latin typeface="Arial"/>
                <a:cs typeface="Arial"/>
              </a:rPr>
              <a:t>is made  up </a:t>
            </a:r>
            <a:r>
              <a:rPr sz="1700" dirty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sz="1700" spc="-5" dirty="0">
                <a:solidFill>
                  <a:schemeClr val="bg1"/>
                </a:solidFill>
                <a:latin typeface="Arial"/>
                <a:cs typeface="Arial"/>
              </a:rPr>
              <a:t>occupation-focused and  occupation-based</a:t>
            </a:r>
            <a:r>
              <a:rPr sz="1700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chemeClr val="bg1"/>
                </a:solidFill>
                <a:latin typeface="Arial"/>
                <a:cs typeface="Arial"/>
              </a:rPr>
              <a:t>practice</a:t>
            </a:r>
            <a:endParaRPr sz="1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4343400" y="5568147"/>
            <a:ext cx="24892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">
              <a:lnSpc>
                <a:spcPts val="1520"/>
              </a:lnSpc>
            </a:pPr>
            <a:fld id="{81D60167-4931-47E6-BA6A-407CBD079E47}" type="slidenum">
              <a:rPr b="1" dirty="0"/>
              <a:t>5</a:t>
            </a:fld>
            <a:endParaRPr b="1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11063" y="2466332"/>
            <a:ext cx="1509439" cy="1128767"/>
          </a:xfrm>
          <a:prstGeom prst="wedgeRoundRectCallout">
            <a:avLst>
              <a:gd name="adj1" fmla="val 108462"/>
              <a:gd name="adj2" fmla="val -2811"/>
              <a:gd name="adj3" fmla="val 16667"/>
            </a:avLst>
          </a:prstGeom>
          <a:solidFill>
            <a:srgbClr val="92D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ular Callout 21"/>
          <p:cNvSpPr/>
          <p:nvPr/>
        </p:nvSpPr>
        <p:spPr>
          <a:xfrm>
            <a:off x="6923628" y="2400815"/>
            <a:ext cx="1725150" cy="1200141"/>
          </a:xfrm>
          <a:prstGeom prst="wedgeRoundRectCallout">
            <a:avLst>
              <a:gd name="adj1" fmla="val -106037"/>
              <a:gd name="adj2" fmla="val -1713"/>
              <a:gd name="adj3" fmla="val 16667"/>
            </a:avLst>
          </a:prstGeom>
          <a:solidFill>
            <a:srgbClr val="92D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46406" y="2676456"/>
            <a:ext cx="1255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Solution focused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8021" y="2461502"/>
            <a:ext cx="175281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>
                <a:solidFill>
                  <a:schemeClr val="bg1"/>
                </a:solidFill>
              </a:rPr>
              <a:t>Pragmatic reasoning and evidence base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475AFEB-9297-A345-B5ED-7ADF4C136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38200" y="535221"/>
            <a:ext cx="78486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2775" marR="5080" indent="-1870710">
              <a:lnSpc>
                <a:spcPct val="100000"/>
              </a:lnSpc>
            </a:pPr>
            <a:r>
              <a:rPr lang="en-GB" sz="2000" b="1" dirty="0">
                <a:solidFill>
                  <a:schemeClr val="bg1"/>
                </a:solidFill>
              </a:rPr>
              <a:t>Integrated services – what does this mean to you? (5 mins)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993772"/>
            <a:ext cx="3988435" cy="3185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837B"/>
              </a:buClr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1700" spc="-5" dirty="0">
                <a:latin typeface="Arial"/>
                <a:cs typeface="Arial"/>
              </a:rPr>
              <a:t>What is available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locally?</a:t>
            </a:r>
            <a:endParaRPr lang="en-GB" sz="1700" spc="-5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lr>
                <a:srgbClr val="00837B"/>
              </a:buClr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endParaRPr sz="17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lr>
                <a:srgbClr val="00837B"/>
              </a:buClr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1700" spc="-5" dirty="0">
                <a:latin typeface="Arial"/>
                <a:cs typeface="Arial"/>
              </a:rPr>
              <a:t>Make inter-professional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links</a:t>
            </a:r>
            <a:r>
              <a:rPr lang="en-GB" sz="1700" spc="-5" dirty="0">
                <a:latin typeface="Arial"/>
                <a:cs typeface="Arial"/>
              </a:rPr>
              <a:t> across traditional boundaries</a:t>
            </a: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lr>
                <a:srgbClr val="00837B"/>
              </a:buClr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endParaRPr lang="en-GB" sz="1700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lr>
                <a:srgbClr val="00837B"/>
              </a:buClr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1700" spc="-5" dirty="0">
                <a:latin typeface="Arial"/>
                <a:cs typeface="Arial"/>
              </a:rPr>
              <a:t>Role of the charitable and voluntary sector</a:t>
            </a: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lr>
                <a:srgbClr val="00837B"/>
              </a:buClr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endParaRPr lang="en-GB" sz="1700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lr>
                <a:srgbClr val="00837B"/>
              </a:buClr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1700" spc="-5" dirty="0">
                <a:latin typeface="Arial"/>
                <a:cs typeface="Arial"/>
              </a:rPr>
              <a:t>Research trials – opportunity for participation</a:t>
            </a: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354965" algn="l"/>
                <a:tab pos="355600" algn="l"/>
              </a:tabLst>
            </a:pPr>
            <a:endParaRPr sz="2200" dirty="0"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49" r="33774" b="36805"/>
          <a:stretch/>
        </p:blipFill>
        <p:spPr bwMode="auto">
          <a:xfrm>
            <a:off x="4794967" y="1999364"/>
            <a:ext cx="3891833" cy="2115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FA7201-5655-EE4B-9932-31A8678156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75565">
              <a:lnSpc>
                <a:spcPts val="1520"/>
              </a:lnSpc>
            </a:pPr>
            <a:fld id="{81D60167-4931-47E6-BA6A-407CBD079E47}" type="slidenum">
              <a:rPr lang="en-GB" smtClean="0"/>
              <a:t>6</a:t>
            </a:fld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736AD89-A03A-0E4B-B8B1-75C59C1D6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09600" y="3721417"/>
            <a:ext cx="4457700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4380" marR="5080" indent="-742315" algn="r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Please capture your immediate take </a:t>
            </a:r>
            <a:r>
              <a:rPr sz="1700" spc="-5" dirty="0">
                <a:latin typeface="Arial"/>
                <a:cs typeface="Arial"/>
              </a:rPr>
              <a:t>home </a:t>
            </a:r>
            <a:r>
              <a:rPr sz="1700" dirty="0">
                <a:latin typeface="Arial"/>
                <a:cs typeface="Arial"/>
              </a:rPr>
              <a:t>points and  your future learning needs </a:t>
            </a:r>
            <a:r>
              <a:rPr sz="1700" spc="-5" dirty="0">
                <a:latin typeface="Arial"/>
                <a:cs typeface="Arial"/>
              </a:rPr>
              <a:t>in </a:t>
            </a:r>
            <a:r>
              <a:rPr sz="1700" dirty="0">
                <a:latin typeface="Arial"/>
                <a:cs typeface="Arial"/>
              </a:rPr>
              <a:t>your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workbook</a:t>
            </a:r>
          </a:p>
        </p:txBody>
      </p:sp>
      <p:sp>
        <p:nvSpPr>
          <p:cNvPr id="14" name="object 14"/>
          <p:cNvSpPr/>
          <p:nvPr/>
        </p:nvSpPr>
        <p:spPr>
          <a:xfrm>
            <a:off x="-2097" y="3810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algn="ctr"/>
            <a:r>
              <a:rPr lang="en-GB" sz="2000" b="1" kern="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Understanding and supporting people with dementia-related visual impairment 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3260" y="2015222"/>
            <a:ext cx="434454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700" spc="-5" dirty="0">
                <a:latin typeface="Arial" panose="020B0604020202020204" pitchFamily="34" charset="0"/>
                <a:cs typeface="Arial" panose="020B0604020202020204" pitchFamily="34" charset="0"/>
              </a:rPr>
              <a:t>References, further reading and resources are listed in the back of your CPD workbook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CC1029-04D3-8547-A634-0684D6B7A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42" y="1600200"/>
            <a:ext cx="2220927" cy="33281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47E54FB-21B2-364E-8357-8E35D05F716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75565">
              <a:lnSpc>
                <a:spcPts val="1520"/>
              </a:lnSpc>
            </a:pPr>
            <a:fld id="{81D60167-4931-47E6-BA6A-407CBD079E47}" type="slidenum">
              <a:rPr lang="en-GB" smtClean="0"/>
              <a:t>7</a:t>
            </a:fld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45FC1B-090A-B24E-B68B-AF4DCE3C30DB}"/>
              </a:ext>
            </a:extLst>
          </p:cNvPr>
          <p:cNvSpPr/>
          <p:nvPr/>
        </p:nvSpPr>
        <p:spPr>
          <a:xfrm>
            <a:off x="152399" y="4465019"/>
            <a:ext cx="8806395" cy="103876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BF74004-7C05-924C-B0D8-7E44E9ADDF5F}"/>
              </a:ext>
            </a:extLst>
          </p:cNvPr>
          <p:cNvSpPr/>
          <p:nvPr/>
        </p:nvSpPr>
        <p:spPr>
          <a:xfrm>
            <a:off x="3200400" y="2667000"/>
            <a:ext cx="2492421" cy="1524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423" y="2803559"/>
            <a:ext cx="2300288" cy="122147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134" y="4483387"/>
            <a:ext cx="1965375" cy="972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884" y="4589313"/>
            <a:ext cx="1495683" cy="790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775942"/>
            <a:ext cx="2362518" cy="416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5198" y="4705937"/>
            <a:ext cx="1823907" cy="5269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8716" y="1995549"/>
            <a:ext cx="77628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u="sng" dirty="0">
                <a:hlinkClick r:id="rId7"/>
              </a:rPr>
              <a:t>http://www.ucl.ac.uk/dementia-vision</a:t>
            </a:r>
            <a:endParaRPr lang="en-GB" sz="22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2B0B69-1470-434A-B7F8-C5B9A93CE6F7}"/>
              </a:ext>
            </a:extLst>
          </p:cNvPr>
          <p:cNvSpPr txBox="1"/>
          <p:nvPr/>
        </p:nvSpPr>
        <p:spPr>
          <a:xfrm>
            <a:off x="990600" y="495995"/>
            <a:ext cx="7439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information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1525DCC-07B7-044D-9502-5A536069B4B8}"/>
              </a:ext>
            </a:extLst>
          </p:cNvPr>
          <p:cNvSpPr txBox="1"/>
          <p:nvPr/>
        </p:nvSpPr>
        <p:spPr>
          <a:xfrm>
            <a:off x="694248" y="1595439"/>
            <a:ext cx="7439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For further information on the </a:t>
            </a:r>
            <a:r>
              <a:rPr lang="en-GB" sz="2000" b="1" dirty="0"/>
              <a:t>Seeing What They See </a:t>
            </a:r>
            <a:r>
              <a:rPr lang="en-GB" sz="2000" dirty="0"/>
              <a:t>research team</a:t>
            </a:r>
            <a:endParaRPr lang="en-US" sz="2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2B6F67EE-6DA4-CD46-BFDE-38AAA4EEDB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447540" y="6448744"/>
            <a:ext cx="248920" cy="203834"/>
          </a:xfrm>
        </p:spPr>
        <p:txBody>
          <a:bodyPr/>
          <a:lstStyle/>
          <a:p>
            <a:pPr marL="75565">
              <a:lnSpc>
                <a:spcPts val="1520"/>
              </a:lnSpc>
            </a:pPr>
            <a:fld id="{81D60167-4931-47E6-BA6A-407CBD079E4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655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401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Understanding and supporting people with dementia-related  visual impairment  </vt:lpstr>
      <vt:lpstr>Learning outcomes</vt:lpstr>
      <vt:lpstr>Share your key learning points about what you have learnt about the dementias and the associated visual impairments (10mins)</vt:lpstr>
      <vt:lpstr>Share your key learning points about what it is like to live with dementia and the associated visual impairments (10mins) – what have you learnt?</vt:lpstr>
      <vt:lpstr>As occupational therapists, what can we do to support people who live with dementia-related visual impairments and their families (25mins) </vt:lpstr>
      <vt:lpstr>Integrated services – what does this mean to you? (5 mins)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therapy for people with  motor neurone disease (MND)</dc:title>
  <dc:creator>Gomm</dc:creator>
  <cp:lastModifiedBy>Gomm</cp:lastModifiedBy>
  <cp:revision>90</cp:revision>
  <cp:lastPrinted>2018-04-18T09:30:55Z</cp:lastPrinted>
  <dcterms:created xsi:type="dcterms:W3CDTF">2017-09-08T12:57:24Z</dcterms:created>
  <dcterms:modified xsi:type="dcterms:W3CDTF">2018-05-16T13:10:27Z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2017-09-08T00:00:00Z</vt:filetime>
  </property>
</Properties>
</file>