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56" r:id="rId5"/>
    <p:sldId id="269" r:id="rId6"/>
    <p:sldId id="315" r:id="rId7"/>
    <p:sldId id="320" r:id="rId8"/>
    <p:sldId id="323" r:id="rId9"/>
    <p:sldId id="286" r:id="rId10"/>
    <p:sldId id="285" r:id="rId11"/>
    <p:sldId id="312" r:id="rId12"/>
    <p:sldId id="306" r:id="rId13"/>
    <p:sldId id="295" r:id="rId14"/>
    <p:sldId id="309" r:id="rId15"/>
    <p:sldId id="289" r:id="rId16"/>
    <p:sldId id="317" r:id="rId17"/>
    <p:sldId id="297" r:id="rId18"/>
    <p:sldId id="299" r:id="rId19"/>
    <p:sldId id="307" r:id="rId20"/>
    <p:sldId id="298" r:id="rId21"/>
    <p:sldId id="304" r:id="rId22"/>
    <p:sldId id="288" r:id="rId23"/>
    <p:sldId id="316" r:id="rId24"/>
    <p:sldId id="270" r:id="rId25"/>
    <p:sldId id="324" r:id="rId26"/>
    <p:sldId id="282" r:id="rId27"/>
    <p:sldId id="326" r:id="rId28"/>
    <p:sldId id="305" r:id="rId29"/>
    <p:sldId id="325" r:id="rId30"/>
    <p:sldId id="271" r:id="rId31"/>
    <p:sldId id="329" r:id="rId32"/>
    <p:sldId id="319" r:id="rId33"/>
    <p:sldId id="331" r:id="rId34"/>
    <p:sldId id="279" r:id="rId35"/>
    <p:sldId id="328" r:id="rId36"/>
    <p:sldId id="322" r:id="rId37"/>
    <p:sldId id="33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60" autoAdjust="0"/>
    <p:restoredTop sz="89911" autoAdjust="0"/>
  </p:normalViewPr>
  <p:slideViewPr>
    <p:cSldViewPr snapToGrid="0">
      <p:cViewPr varScale="1">
        <p:scale>
          <a:sx n="65" d="100"/>
          <a:sy n="65" d="100"/>
        </p:scale>
        <p:origin x="53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604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AF25A6-A1BC-103F-9170-349B85A7D6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CFCB4-D7E7-FE4D-9E50-7DD11FBAC5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7917B-1F5F-4399-A0B2-316CBD25C52F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EC216-78FA-677B-8BBA-A8ED41A760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1B24B-FCCB-2D14-E51E-673826FD30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5605E-3B33-49DB-BF8C-5A21350C38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668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E7B7F-1A90-4678-8852-68F3C20A891C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C828-7285-40D2-8D97-CF18ACD1B2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0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0C828-7285-40D2-8D97-CF18ACD1B26A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759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170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9DE52E0-3C02-40E6-9BE3-71AE3F254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? Active finger (hyper) extension from table top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6988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516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944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489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344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565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292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FB6C687-EE69-6914-7EDB-F3F35DBB39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359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2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980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8001E87-D613-425B-AD71-D86543FEF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Orthohub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869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8001E87-D613-425B-AD71-D86543FEF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Orthohub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10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705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3693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1057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15C3DD7-9B39-431D-9E4E-C946D8EF2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61084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314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6709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196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1165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872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2826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7793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3101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273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98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283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808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0A87DBB-5FEB-4164-BA64-E734966C73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438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0A87DBB-5FEB-4164-BA64-E734966C73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760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4B04344-3A55-4FD1-B9D2-EFF86B996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98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23805-C62D-497A-B6F5-396EB8BA7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DBC5A-0605-427A-BE8E-958C82A2F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A4A5B-FFFE-4290-B445-0179D205C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026-1595-47C5-8699-E75CA8903B1C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5D482-B2E0-4F4B-81AA-39D95A1FF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885F3-F14F-4CD3-9C9F-C416BDED4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0D56-3BA3-4BE0-B5FE-99470B8A3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564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6173B-3B45-43CD-89B2-6A57BA73D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B0BE70-D0DB-44FE-A1BE-ECE4527B8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06B0F-1635-4227-ACC5-83D13D67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026-1595-47C5-8699-E75CA8903B1C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60946-6F09-4FA2-82AA-EEC66525F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064CA-106B-402B-8675-646469021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0D56-3BA3-4BE0-B5FE-99470B8A3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64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E921D8-0109-4429-AF37-FDAF28CE9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D316D6-192C-42E1-AC08-520009F44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379C8-1D01-4EF5-875F-4BE8C029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026-1595-47C5-8699-E75CA8903B1C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4DE39-9075-4904-9F18-2698236E0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8AA6C-7FA2-4CC0-B7BD-289D81247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0D56-3BA3-4BE0-B5FE-99470B8A3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493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DC80D-8168-4166-A09E-AAE7F9527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02D33-9132-4D26-9272-05BF1B9E2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B5FA8-E627-4C5A-A0CE-3202EED52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026-1595-47C5-8699-E75CA8903B1C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03D30-A7CC-416E-80B8-60552D0AD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838B9-A635-48D5-A97A-E744FDD1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0D56-3BA3-4BE0-B5FE-99470B8A3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188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678BD-16CA-4E0A-A62A-9AB89B82C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9338C-781B-477C-B7FB-48105A4CF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5902B-AB28-474A-8CA2-DF43F3450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026-1595-47C5-8699-E75CA8903B1C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D49E7-51B4-4612-8CE4-DFF87B4AD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7DB0F-D090-4AF8-84BC-52FE64A9C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0D56-3BA3-4BE0-B5FE-99470B8A3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755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5DB3-9FDA-43F6-8BC1-986F7A00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02D03-0D46-4353-831B-FA492A68B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60B5E0-4DF9-4660-8BA8-D2D8C91CD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97E77-A1C6-412F-A31D-9053968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026-1595-47C5-8699-E75CA8903B1C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B7285-55BC-41AA-B4CB-33D648E63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034C2D-6AAE-4378-8F9D-9539CD87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0D56-3BA3-4BE0-B5FE-99470B8A3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49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F8E9C-85BF-4DE2-978C-8FFC24BC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D6BE7-BE27-453F-AF38-E45F51646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6D4EA-EF06-40E8-B9D5-87D17A6EC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5C63F-E994-4EA5-A182-4E124FBA83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595C47-FF38-4FAF-A576-6D1A1CCC47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A68668-A8C2-4ECC-8BB4-2B4F6B027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026-1595-47C5-8699-E75CA8903B1C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7581BB-1531-4D72-94B1-1CA36770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E72C0A-EB46-40BB-99BE-8846C0C34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0D56-3BA3-4BE0-B5FE-99470B8A3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37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BE30-F8B9-4AF9-B63C-CA99608A1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234746-2305-4A0B-A6CD-053143178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026-1595-47C5-8699-E75CA8903B1C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9C5DD-3293-43DE-ACDC-4F7C4DE68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E0B526-351B-4B3C-BB29-1245231D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0D56-3BA3-4BE0-B5FE-99470B8A3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79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7E445-A494-4EBB-9BB1-6A0A56A20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026-1595-47C5-8699-E75CA8903B1C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4CC494-1510-4908-965F-2CA4F28F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12CBA-FA64-4EA2-B188-1A26ED45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0D56-3BA3-4BE0-B5FE-99470B8A3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90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0B163-79F5-4440-8782-656AB1603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9883D-8234-4521-B3AC-DE39F451B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E34689-D06F-494F-843C-D130A86CD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C29C0-F8DD-460C-8707-A2F4168E1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026-1595-47C5-8699-E75CA8903B1C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C3AA-4DAC-4D94-98AC-3216E4F9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34638-5A2D-4BD9-95DE-D7A0C3A92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0D56-3BA3-4BE0-B5FE-99470B8A3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85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AD88-BDBF-4991-8440-BB0E7073F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977C5-EF63-4B7D-8E85-C9D74C7FA9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A33B0-8D34-4203-8763-ED2BCABD7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706EE-7BBB-4FDA-9D0B-0FA1DAFC3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8026-1595-47C5-8699-E75CA8903B1C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01D7A-21AF-49D8-BE3E-5B183D47A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FEBD1-7F3C-47F9-9CD1-A31A0FE6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0D56-3BA3-4BE0-B5FE-99470B8A3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129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4DEC07-96F6-4790-8A6B-2228ABDF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C428F-A246-4E63-AFB7-79BEDB137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98CA9-DB19-47D7-AAA7-5FA874460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8026-1595-47C5-8699-E75CA8903B1C}" type="datetimeFigureOut">
              <a:rPr lang="en-GB" smtClean="0"/>
              <a:t>31/01/2023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16F6C-220A-4391-ABBD-A1F23C6DD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2B564-F7E3-4203-8E9C-6C6602C69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60D56-3BA3-4BE0-B5FE-99470B8A3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36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therine.mccoy@nca.nhs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61CBE-4D9B-4488-89EC-E2DBA5B21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2" y="794608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GB" sz="4600" b="1" dirty="0"/>
              <a:t>Assessment and management of the rheumatoid hand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BEC372-3D64-4327-8FDA-29E3BEB87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5111645"/>
            <a:ext cx="4572490" cy="1618937"/>
          </a:xfrm>
        </p:spPr>
        <p:txBody>
          <a:bodyPr anchor="t">
            <a:normAutofit fontScale="92500" lnSpcReduction="10000"/>
          </a:bodyPr>
          <a:lstStyle/>
          <a:p>
            <a:pPr algn="l"/>
            <a:r>
              <a:rPr lang="en-GB" dirty="0"/>
              <a:t>Catherine McCoy</a:t>
            </a:r>
          </a:p>
          <a:p>
            <a:pPr algn="l"/>
            <a:r>
              <a:rPr lang="en-GB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Northern Care Alliance (Salford Care Organisation)</a:t>
            </a:r>
          </a:p>
          <a:p>
            <a:pPr algn="l"/>
            <a:r>
              <a:rPr lang="en-GB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Occupational Therapy Advanced Practitioner</a:t>
            </a:r>
          </a:p>
          <a:p>
            <a:pPr algn="l"/>
            <a:r>
              <a:rPr lang="en-GB" sz="1600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Catherine.mccoy@nca.nhs.uk</a:t>
            </a:r>
            <a:endParaRPr lang="en-GB" sz="1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l"/>
            <a:r>
              <a:rPr lang="en-GB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Twitter:	@CathMcCoy	@RCOT_TMH</a:t>
            </a:r>
          </a:p>
          <a:p>
            <a:pPr algn="l"/>
            <a:endParaRPr lang="en-GB" sz="1800" dirty="0"/>
          </a:p>
          <a:p>
            <a:pPr algn="l"/>
            <a:endParaRPr lang="en-GB" sz="1100" dirty="0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E63195-E65F-4944-A92A-C08A2960F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35" r="1" b="1"/>
          <a:stretch/>
        </p:blipFill>
        <p:spPr>
          <a:xfrm>
            <a:off x="2" y="10"/>
            <a:ext cx="6895474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7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MCP joints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9440031" cy="3647710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Volar subluxation at the base of the proximal phalanx with UD of digits</a:t>
            </a:r>
          </a:p>
          <a:p>
            <a:r>
              <a:rPr lang="en-GB" sz="2400" dirty="0">
                <a:solidFill>
                  <a:schemeClr val="bg1"/>
                </a:solidFill>
              </a:rPr>
              <a:t>UD – asymmetry of MC heads, joint synovitis, predisposition of tendons to ulnar pull, muscle imbalance</a:t>
            </a:r>
          </a:p>
          <a:p>
            <a:r>
              <a:rPr lang="en-GB" sz="2400" dirty="0">
                <a:solidFill>
                  <a:schemeClr val="bg1"/>
                </a:solidFill>
              </a:rPr>
              <a:t>Ring and little fingers – increased CMCJ mobility</a:t>
            </a:r>
          </a:p>
          <a:p>
            <a:r>
              <a:rPr lang="en-GB" sz="2400" dirty="0">
                <a:solidFill>
                  <a:schemeClr val="bg1"/>
                </a:solidFill>
              </a:rPr>
              <a:t>Weakening of transverse fibres of extensor hood → ulnar subluxation of extensors</a:t>
            </a:r>
          </a:p>
          <a:p>
            <a:r>
              <a:rPr lang="en-GB" sz="2400" dirty="0">
                <a:solidFill>
                  <a:schemeClr val="bg1"/>
                </a:solidFill>
              </a:rPr>
              <a:t>RCL rupture</a:t>
            </a:r>
          </a:p>
          <a:p>
            <a:r>
              <a:rPr lang="en-GB" sz="2400" dirty="0">
                <a:solidFill>
                  <a:schemeClr val="bg1"/>
                </a:solidFill>
              </a:rPr>
              <a:t>Weakness of extensors due to volar displacement - unopposed flexor activity, intrinsic muscle tightness</a:t>
            </a:r>
          </a:p>
          <a:p>
            <a:endParaRPr lang="en-GB" sz="19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Rheumatoid arthritis | Radiology Case | Radiopaedia.org">
            <a:extLst>
              <a:ext uri="{FF2B5EF4-FFF2-40B4-BE49-F238E27FC236}">
                <a16:creationId xmlns:a16="http://schemas.microsoft.com/office/drawing/2014/main" id="{B459AA7C-EAB9-42FC-8A7F-513E94DE4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4" r="48132" b="18661"/>
          <a:stretch/>
        </p:blipFill>
        <p:spPr bwMode="auto">
          <a:xfrm>
            <a:off x="10016512" y="4339304"/>
            <a:ext cx="1751062" cy="203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622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8200869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Splinting and exercise for the MCP joints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051" y="1825142"/>
            <a:ext cx="8043549" cy="3894964"/>
          </a:xfrm>
        </p:spPr>
        <p:txBody>
          <a:bodyPr>
            <a:normAutofit fontScale="77500" lnSpcReduction="20000"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Consider wrist position and inclusion</a:t>
            </a:r>
          </a:p>
          <a:p>
            <a:pPr lvl="1"/>
            <a:r>
              <a:rPr lang="en-GB" sz="2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Ulnar drift may be secondary to wrist radial deviation</a:t>
            </a:r>
          </a:p>
          <a:p>
            <a:r>
              <a:rPr lang="en-GB" sz="2400" dirty="0">
                <a:solidFill>
                  <a:schemeClr val="bg1"/>
                </a:solidFill>
              </a:rPr>
              <a:t>MUD splints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No good quality research evidence to support use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Rennie (1996) – improved anatomical alignment and 3-point pinch</a:t>
            </a:r>
          </a:p>
          <a:p>
            <a:pPr marL="457200" lvl="1" indent="0">
              <a:buNone/>
            </a:pPr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No statistically significant in hand function, pain, gross grip or lateral pinch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Can be bulky and difficult to wear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? Potential benefits of altered biomechanics from improved joint alignment</a:t>
            </a:r>
          </a:p>
          <a:p>
            <a:r>
              <a:rPr lang="en-GB" sz="2400" dirty="0">
                <a:solidFill>
                  <a:schemeClr val="bg1"/>
                </a:solidFill>
              </a:rPr>
              <a:t>Night splinting </a:t>
            </a:r>
            <a:r>
              <a:rPr lang="en-GB" sz="2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? support in maintaining passive range, wrist alignment if passively correctable</a:t>
            </a:r>
          </a:p>
          <a:p>
            <a:r>
              <a:rPr lang="en-GB" sz="2400" dirty="0">
                <a:solidFill>
                  <a:schemeClr val="bg1"/>
                </a:solidFill>
              </a:rPr>
              <a:t>Exercise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Strengthening of radial </a:t>
            </a:r>
            <a:r>
              <a:rPr lang="en-GB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intrinsics</a:t>
            </a:r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(radial finger walking) – SARAH trial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Isolated MCPJ flexion (knuckle bends) – SARAH trial</a:t>
            </a:r>
          </a:p>
          <a:p>
            <a:r>
              <a:rPr lang="en-GB" sz="2400" dirty="0">
                <a:solidFill>
                  <a:schemeClr val="bg1"/>
                </a:solidFill>
              </a:rPr>
              <a:t>Joint protection </a:t>
            </a:r>
            <a:r>
              <a:rPr lang="en-GB" sz="2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– education, activity modification and assistive devices to prevent ulnar forces at MCPJs</a:t>
            </a:r>
          </a:p>
          <a:p>
            <a:pPr marL="457200" lvl="1" indent="0">
              <a:buNone/>
            </a:pPr>
            <a:endParaRPr lang="en-GB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Wrist | Allard International">
            <a:extLst>
              <a:ext uri="{FF2B5EF4-FFF2-40B4-BE49-F238E27FC236}">
                <a16:creationId xmlns:a16="http://schemas.microsoft.com/office/drawing/2014/main" id="{A27E0121-8F2F-4DC3-9578-B18864E49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r="19318"/>
          <a:stretch/>
        </p:blipFill>
        <p:spPr bwMode="auto">
          <a:xfrm>
            <a:off x="10247504" y="350450"/>
            <a:ext cx="1221992" cy="18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E13D08-EC49-4D77-BE57-2C79439002F4}"/>
              </a:ext>
            </a:extLst>
          </p:cNvPr>
          <p:cNvSpPr txBox="1"/>
          <p:nvPr/>
        </p:nvSpPr>
        <p:spPr>
          <a:xfrm>
            <a:off x="9664700" y="2571674"/>
            <a:ext cx="2387600" cy="3970318"/>
          </a:xfrm>
          <a:prstGeom prst="rect">
            <a:avLst/>
          </a:prstGeom>
          <a:noFill/>
          <a:ln w="508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Discussion point…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Does anybody teach active finger (hyper) extension from table top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What would the rationale be for this as an exercise in RA?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1A9A1B-09A7-40FD-BA28-738852A30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3982" y="2833687"/>
            <a:ext cx="93345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7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6203868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Sagittal band rupture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70" y="2123092"/>
            <a:ext cx="8970626" cy="3422685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Primary stabiliser of extensor tendon at MCPJ </a:t>
            </a:r>
          </a:p>
          <a:p>
            <a:r>
              <a:rPr lang="en-GB" sz="2400" dirty="0">
                <a:solidFill>
                  <a:schemeClr val="bg1"/>
                </a:solidFill>
              </a:rPr>
              <a:t>Can rupture in inflammatory disease → tendon snapping as extensor </a:t>
            </a:r>
            <a:r>
              <a:rPr lang="en-GB" sz="2400" dirty="0" err="1">
                <a:solidFill>
                  <a:schemeClr val="bg1"/>
                </a:solidFill>
              </a:rPr>
              <a:t>subluxes</a:t>
            </a:r>
            <a:r>
              <a:rPr lang="en-GB" sz="2400" dirty="0">
                <a:solidFill>
                  <a:schemeClr val="bg1"/>
                </a:solidFill>
              </a:rPr>
              <a:t> and relocates or loss of ability to initiate MCPJ extension</a:t>
            </a:r>
          </a:p>
          <a:p>
            <a:r>
              <a:rPr lang="en-GB" sz="2400" dirty="0">
                <a:solidFill>
                  <a:schemeClr val="bg1"/>
                </a:solidFill>
              </a:rPr>
              <a:t>Pseudo-triggering!</a:t>
            </a:r>
          </a:p>
          <a:p>
            <a:r>
              <a:rPr lang="en-GB" sz="2400" dirty="0">
                <a:solidFill>
                  <a:schemeClr val="bg1"/>
                </a:solidFill>
              </a:rPr>
              <a:t>MCPJ position can be maintained after passive extension</a:t>
            </a:r>
          </a:p>
          <a:p>
            <a:r>
              <a:rPr lang="en-GB" sz="2400" dirty="0">
                <a:solidFill>
                  <a:schemeClr val="bg1"/>
                </a:solidFill>
              </a:rPr>
              <a:t>Most unstable during MCPJ flexion with wrist flexed, more stable when wrist extended</a:t>
            </a:r>
          </a:p>
          <a:p>
            <a:r>
              <a:rPr lang="en-GB" sz="2400" dirty="0">
                <a:solidFill>
                  <a:schemeClr val="bg1"/>
                </a:solidFill>
              </a:rPr>
              <a:t>Clinical examination - observation of extensor during MCPJ flexion (can be observed </a:t>
            </a:r>
            <a:r>
              <a:rPr lang="en-GB" sz="2400" dirty="0" err="1">
                <a:solidFill>
                  <a:schemeClr val="bg1"/>
                </a:solidFill>
              </a:rPr>
              <a:t>subluxing</a:t>
            </a:r>
            <a:r>
              <a:rPr lang="en-GB" sz="2400" dirty="0">
                <a:solidFill>
                  <a:schemeClr val="bg1"/>
                </a:solidFill>
              </a:rPr>
              <a:t> into intermetacarpal space)</a:t>
            </a:r>
          </a:p>
          <a:p>
            <a:r>
              <a:rPr lang="en-GB" sz="2400" dirty="0">
                <a:solidFill>
                  <a:schemeClr val="bg1"/>
                </a:solidFill>
              </a:rPr>
              <a:t>USS – if needed to confirm clinical diagnosis</a:t>
            </a: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993BD12-1C30-4B1A-B9B0-8A98C1717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82" t="40772" r="38844" b="16683"/>
          <a:stretch/>
        </p:blipFill>
        <p:spPr bwMode="auto">
          <a:xfrm>
            <a:off x="8106091" y="170338"/>
            <a:ext cx="1501047" cy="1771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37E4ED-AB85-49B4-85DE-0C6DAE0CA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82" t="36046" r="68092" b="6046"/>
          <a:stretch/>
        </p:blipFill>
        <p:spPr bwMode="auto">
          <a:xfrm>
            <a:off x="9996645" y="165872"/>
            <a:ext cx="1693348" cy="39046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6747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11216148" cy="1225650"/>
          </a:xfrm>
        </p:spPr>
        <p:txBody>
          <a:bodyPr anchor="b">
            <a:normAutofit/>
          </a:bodyPr>
          <a:lstStyle/>
          <a:p>
            <a:r>
              <a:rPr lang="en-GB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Management of sagittal band rupture in the rheumatoid hand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70" y="2400300"/>
            <a:ext cx="6519030" cy="3145477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Passive stretches and night extension splint to maintain range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Yoke splint (pre/post surgery)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Sagittal band reconstruction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402979C-DA01-4170-9453-21ECB7E803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0" r="9334"/>
          <a:stretch/>
        </p:blipFill>
        <p:spPr bwMode="auto">
          <a:xfrm>
            <a:off x="8896350" y="2400300"/>
            <a:ext cx="1816100" cy="16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C6A528-5E24-2721-E053-B1D19BC3E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76" t="51014" r="32085" b="34016"/>
          <a:stretch/>
        </p:blipFill>
        <p:spPr bwMode="auto">
          <a:xfrm>
            <a:off x="6096000" y="3153697"/>
            <a:ext cx="2183641" cy="1907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1162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Swan neck deformity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70" y="1909191"/>
            <a:ext cx="6083134" cy="3872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Multiple possible causes: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Attenuation of PIPJ volar plate, collateral ligaments and/or rupture of FDS insertion -       PIPJ hyperextends due to unopposed extensor force.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Secondary to deformities of MCPJ or DIPJ</a:t>
            </a:r>
          </a:p>
          <a:p>
            <a:pPr lvl="2"/>
            <a:r>
              <a:rPr lang="en-GB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MCPJ volar subluxation or flexion secondary to intrinsic muscle tightness → compensatory hyperextension PIPJ</a:t>
            </a:r>
          </a:p>
          <a:p>
            <a:pPr lvl="2"/>
            <a:r>
              <a:rPr lang="en-GB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Dorsal displacement and intrinsic tightness of lateral bands → further extension PIPJ</a:t>
            </a:r>
          </a:p>
          <a:p>
            <a:pPr lvl="2"/>
            <a:r>
              <a:rPr lang="en-GB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Disruption of EDC insertion at DIPJ → proximal shift of extensor force onto PIPJ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8233132-C384-464B-A040-5F8E73944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52" t="25803" r="26545" b="28698"/>
          <a:stretch/>
        </p:blipFill>
        <p:spPr bwMode="auto">
          <a:xfrm>
            <a:off x="7392260" y="2490747"/>
            <a:ext cx="4388384" cy="248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112C07-6FD5-4C52-8525-EC784C64804F}"/>
              </a:ext>
            </a:extLst>
          </p:cNvPr>
          <p:cNvSpPr txBox="1"/>
          <p:nvPr/>
        </p:nvSpPr>
        <p:spPr>
          <a:xfrm>
            <a:off x="10196851" y="4975347"/>
            <a:ext cx="1789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Rehim</a:t>
            </a:r>
            <a:r>
              <a:rPr lang="en-GB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and Chung (2013)</a:t>
            </a:r>
          </a:p>
        </p:txBody>
      </p:sp>
    </p:spTree>
    <p:extLst>
      <p:ext uri="{BB962C8B-B14F-4D97-AF65-F5344CB8AC3E}">
        <p14:creationId xmlns:p14="http://schemas.microsoft.com/office/powerpoint/2010/main" val="3355724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6203868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Splinting for swan neck deformity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7E3C436-F390-4724-9E3E-46375E038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132"/>
          <a:stretch/>
        </p:blipFill>
        <p:spPr>
          <a:xfrm>
            <a:off x="831873" y="2123092"/>
            <a:ext cx="6708180" cy="1622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83D771-70E9-4C35-86E0-EDC5D49E3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019" y="448721"/>
            <a:ext cx="3923716" cy="1655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1550D-ECD2-40E0-9E16-03881BE4A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6" b="9043"/>
          <a:stretch/>
        </p:blipFill>
        <p:spPr>
          <a:xfrm>
            <a:off x="10305765" y="4273679"/>
            <a:ext cx="1622968" cy="2413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17B341-88C2-4322-84B0-73C1F7F44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018" y="2169640"/>
            <a:ext cx="3923715" cy="2042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3EB597-3AF1-45A3-96B2-E8F0700D5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873" y="3996809"/>
            <a:ext cx="6708180" cy="2350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59153E-2B51-4764-A5C0-98D4AA4F6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6047" y="4837435"/>
            <a:ext cx="2138536" cy="12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55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8721"/>
            <a:ext cx="10940845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Exercise for swan neck deformity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AEEA8C-242C-449F-AD68-A8A36F116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070" y="2123093"/>
            <a:ext cx="5445229" cy="3464908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Active and passive exercises to maintain / regain range and prevent fixed deformity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Isolated FDS to encourage activation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C43022-8169-4969-AD2D-DE3E72BB7573}"/>
              </a:ext>
            </a:extLst>
          </p:cNvPr>
          <p:cNvSpPr txBox="1"/>
          <p:nvPr/>
        </p:nvSpPr>
        <p:spPr>
          <a:xfrm>
            <a:off x="7983334" y="1061545"/>
            <a:ext cx="3560966" cy="5262979"/>
          </a:xfrm>
          <a:prstGeom prst="rect">
            <a:avLst/>
          </a:prstGeom>
          <a:noFill/>
          <a:ln w="508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Discussion points…</a:t>
            </a:r>
          </a:p>
          <a:p>
            <a:endParaRPr lang="en-GB" sz="1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If secondary to inflammatory pathology at MCPJ is there a role for splinting MCPJ in improved extension/limit flexion?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Is there a role for corrective splinting of DIPJ / oval-8 splinting at PIPJ as preventative measure in mallet deformity?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8EE17D-C2A2-4B81-B515-8501DE22F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642" y="1375379"/>
            <a:ext cx="933450" cy="1495425"/>
          </a:xfrm>
          <a:prstGeom prst="rect">
            <a:avLst/>
          </a:prstGeom>
        </p:spPr>
      </p:pic>
      <p:pic>
        <p:nvPicPr>
          <p:cNvPr id="2050" name="Picture 2" descr="Flexor Tendon Gilding Exercises Nov 2010">
            <a:extLst>
              <a:ext uri="{FF2B5EF4-FFF2-40B4-BE49-F238E27FC236}">
                <a16:creationId xmlns:a16="http://schemas.microsoft.com/office/drawing/2014/main" id="{49F5C179-CC15-4BA1-A568-CDB466A53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36" y="4079307"/>
            <a:ext cx="1537829" cy="127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nger Dislocation">
            <a:extLst>
              <a:ext uri="{FF2B5EF4-FFF2-40B4-BE49-F238E27FC236}">
                <a16:creationId xmlns:a16="http://schemas.microsoft.com/office/drawing/2014/main" id="{EFBFB8FE-DD3A-464C-89F2-71EC71A4A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297" y="3906220"/>
            <a:ext cx="2037293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P / DIP Composite Flexion (Passive Stretch)">
            <a:extLst>
              <a:ext uri="{FF2B5EF4-FFF2-40B4-BE49-F238E27FC236}">
                <a16:creationId xmlns:a16="http://schemas.microsoft.com/office/drawing/2014/main" id="{73A19AAF-89A4-47E8-BF9B-2C6CABA5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939" y="1934084"/>
            <a:ext cx="1042118" cy="17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3-Point Products Oval-8 Finger Splint Size 8 (Pack of 5) - Walmart.com">
            <a:extLst>
              <a:ext uri="{FF2B5EF4-FFF2-40B4-BE49-F238E27FC236}">
                <a16:creationId xmlns:a16="http://schemas.microsoft.com/office/drawing/2014/main" id="{B5988B50-7904-4D8C-91A8-F5CD94B22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8" r="55071" b="50281"/>
          <a:stretch/>
        </p:blipFill>
        <p:spPr bwMode="auto">
          <a:xfrm>
            <a:off x="9629369" y="1674370"/>
            <a:ext cx="1523982" cy="85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22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Boutonniere deformity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70" y="1909192"/>
            <a:ext cx="5417970" cy="3647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Central slip disruption</a:t>
            </a:r>
          </a:p>
          <a:p>
            <a:r>
              <a:rPr lang="en-GB" sz="2000" dirty="0">
                <a:solidFill>
                  <a:schemeClr val="bg1"/>
                </a:solidFill>
              </a:rPr>
              <a:t>Attenuation of extensor mechanism and triangular ligament → volar subluxation of lateral bands → act as flexors instead of extensors at PIPJ</a:t>
            </a:r>
          </a:p>
          <a:p>
            <a:r>
              <a:rPr lang="en-GB" sz="2000" dirty="0">
                <a:solidFill>
                  <a:schemeClr val="bg1"/>
                </a:solidFill>
              </a:rPr>
              <a:t>Increased tension of lateral bands distally and tightness of ORL → Loss of DIPJ flexion progressing to hyperextension</a:t>
            </a:r>
          </a:p>
          <a:p>
            <a:r>
              <a:rPr lang="en-GB" sz="2000" dirty="0">
                <a:solidFill>
                  <a:schemeClr val="bg1"/>
                </a:solidFill>
              </a:rPr>
              <a:t>Articular cartilage destruction + altered joint biomechanics = joint contracture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A40DD40-3DFD-474F-A503-1E326E4B6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30" t="30334" r="26546" b="25743"/>
          <a:stretch/>
        </p:blipFill>
        <p:spPr bwMode="auto">
          <a:xfrm>
            <a:off x="6980902" y="2398384"/>
            <a:ext cx="4589207" cy="2008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EB56FC-16B3-4DD5-ADBD-6D8F597E6D86}"/>
              </a:ext>
            </a:extLst>
          </p:cNvPr>
          <p:cNvSpPr txBox="1"/>
          <p:nvPr/>
        </p:nvSpPr>
        <p:spPr>
          <a:xfrm>
            <a:off x="10000206" y="4985179"/>
            <a:ext cx="1789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Rehim</a:t>
            </a:r>
            <a:r>
              <a:rPr lang="en-GB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and Chung (2013)</a:t>
            </a:r>
          </a:p>
        </p:txBody>
      </p:sp>
    </p:spTree>
    <p:extLst>
      <p:ext uri="{BB962C8B-B14F-4D97-AF65-F5344CB8AC3E}">
        <p14:creationId xmlns:p14="http://schemas.microsoft.com/office/powerpoint/2010/main" val="182942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6203868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Boutonniere deformity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38FAF05-8365-4C00-B069-E625E5A0D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154" y="2123911"/>
            <a:ext cx="1987632" cy="7835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56F54B-B5A0-4A3E-883E-263727B394CF}"/>
              </a:ext>
            </a:extLst>
          </p:cNvPr>
          <p:cNvSpPr txBox="1"/>
          <p:nvPr/>
        </p:nvSpPr>
        <p:spPr>
          <a:xfrm>
            <a:off x="9468466" y="1259625"/>
            <a:ext cx="222089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Member question</a:t>
            </a:r>
          </a:p>
          <a:p>
            <a:endParaRPr lang="en-GB" sz="800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What would be the rationale, benefits and risks of immobilising the PIPJ in extension in early Boutonniere deformity?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26056-7DCC-482B-AF1A-BD7D7C68D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016" y="1773465"/>
            <a:ext cx="933450" cy="14954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C74F2F-36D3-4AF5-B657-98F8B636E0F2}"/>
              </a:ext>
            </a:extLst>
          </p:cNvPr>
          <p:cNvCxnSpPr/>
          <p:nvPr/>
        </p:nvCxnSpPr>
        <p:spPr>
          <a:xfrm>
            <a:off x="6089887" y="870155"/>
            <a:ext cx="5835445" cy="0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F7E67F-B820-42FC-A651-88D2ADA116C8}"/>
              </a:ext>
            </a:extLst>
          </p:cNvPr>
          <p:cNvCxnSpPr/>
          <p:nvPr/>
        </p:nvCxnSpPr>
        <p:spPr>
          <a:xfrm>
            <a:off x="6089886" y="3810726"/>
            <a:ext cx="5835445" cy="0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D77A39-F5A2-4155-B0A8-E66C41BB45B1}"/>
              </a:ext>
            </a:extLst>
          </p:cNvPr>
          <p:cNvCxnSpPr>
            <a:cxnSpLocks/>
          </p:cNvCxnSpPr>
          <p:nvPr/>
        </p:nvCxnSpPr>
        <p:spPr>
          <a:xfrm>
            <a:off x="6089886" y="870155"/>
            <a:ext cx="0" cy="2940571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7D71C4-8269-40DA-AD25-A79FE230D1E4}"/>
              </a:ext>
            </a:extLst>
          </p:cNvPr>
          <p:cNvCxnSpPr>
            <a:cxnSpLocks/>
          </p:cNvCxnSpPr>
          <p:nvPr/>
        </p:nvCxnSpPr>
        <p:spPr>
          <a:xfrm>
            <a:off x="11916719" y="870155"/>
            <a:ext cx="0" cy="2940571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7CF75FD-5DF0-635D-023D-733EED557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70" y="1909192"/>
            <a:ext cx="5001006" cy="3647710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Splinting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? </a:t>
            </a:r>
            <a:r>
              <a:rPr lang="en-GB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Capner</a:t>
            </a:r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(armchair) splint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Night splinting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? application of acute boutonniere guidelines to deformity secondary to inflammatory pathology</a:t>
            </a:r>
          </a:p>
          <a:p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Exercise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Passive stretches - PIPJ extension and DIPJ flexion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If full PIPJ extension can be achieved passively - ORL stretches</a:t>
            </a:r>
          </a:p>
          <a:p>
            <a:pPr lvl="1"/>
            <a:endParaRPr lang="en-GB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1"/>
            <a:endParaRPr lang="en-GB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EE99C4-73FD-580F-E617-0F62A1060A9F}"/>
              </a:ext>
            </a:extLst>
          </p:cNvPr>
          <p:cNvCxnSpPr>
            <a:cxnSpLocks/>
          </p:cNvCxnSpPr>
          <p:nvPr/>
        </p:nvCxnSpPr>
        <p:spPr>
          <a:xfrm flipV="1">
            <a:off x="4319264" y="3490590"/>
            <a:ext cx="1579512" cy="17846"/>
          </a:xfrm>
          <a:prstGeom prst="straightConnector1">
            <a:avLst/>
          </a:prstGeom>
          <a:ln w="34925">
            <a:solidFill>
              <a:schemeClr val="accent6">
                <a:lumMod val="40000"/>
                <a:lumOff val="60000"/>
              </a:schemeClr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00D0E5B-516E-3A3A-16F9-8A3E2A9721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76" t="62044" r="49258" b="21608"/>
          <a:stretch/>
        </p:blipFill>
        <p:spPr bwMode="auto">
          <a:xfrm>
            <a:off x="6361338" y="5278969"/>
            <a:ext cx="3107128" cy="6681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1B6D86-DEEE-B988-6FB5-2383D02241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45" t="32499" r="58343" b="58834"/>
          <a:stretch/>
        </p:blipFill>
        <p:spPr bwMode="auto">
          <a:xfrm>
            <a:off x="6355684" y="4338548"/>
            <a:ext cx="3112782" cy="668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5836A4-C26C-BC7C-BA50-1984CB3534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754" t="34075" r="34301" b="51152"/>
          <a:stretch/>
        </p:blipFill>
        <p:spPr bwMode="auto">
          <a:xfrm>
            <a:off x="687859" y="5605037"/>
            <a:ext cx="2246094" cy="9851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F015E9-E1A5-147E-ED70-9F9ABB12A9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949" t="36241" r="36849" b="43274"/>
          <a:stretch/>
        </p:blipFill>
        <p:spPr bwMode="auto">
          <a:xfrm rot="16200000">
            <a:off x="4333647" y="5273546"/>
            <a:ext cx="1004008" cy="1606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Flexor Tendon Gilding Exercises Nov 2010">
            <a:extLst>
              <a:ext uri="{FF2B5EF4-FFF2-40B4-BE49-F238E27FC236}">
                <a16:creationId xmlns:a16="http://schemas.microsoft.com/office/drawing/2014/main" id="{FE656AC8-A85E-40C0-9EA0-69F654589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895" y="4295716"/>
            <a:ext cx="1633015" cy="169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766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6203868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Extensor tendon rupture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10989431" cy="3616537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Loss of active extension of fingers </a:t>
            </a:r>
            <a:r>
              <a:rPr lang="en-GB" sz="2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– usually sequential starting at ulnar digits (Vaughn-Jackson)</a:t>
            </a:r>
          </a:p>
          <a:p>
            <a:r>
              <a:rPr lang="en-GB" sz="2400" dirty="0">
                <a:solidFill>
                  <a:schemeClr val="bg1"/>
                </a:solidFill>
              </a:rPr>
              <a:t>Passive range maintained but may become stiff over time +/- be limited by MCPJ subluxation</a:t>
            </a:r>
          </a:p>
          <a:p>
            <a:r>
              <a:rPr lang="en-GB" sz="2400" dirty="0">
                <a:solidFill>
                  <a:schemeClr val="bg1"/>
                </a:solidFill>
              </a:rPr>
              <a:t>Inflammatory causes – attrition rupture, persistent synovitis/tenosynovitis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Progressive subluxation and dorsal displacement of ulnar head → mechanical stress on extensor tendons</a:t>
            </a:r>
          </a:p>
          <a:p>
            <a:pPr lvl="1"/>
            <a:endParaRPr lang="en-GB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Differential diagnosis: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PIN palsy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Sagittal band rupture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MCP subluxation/dislocation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Trigger finger</a:t>
            </a:r>
          </a:p>
          <a:p>
            <a:endParaRPr lang="en-GB" sz="19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Vaughn-Jackson Syndrome">
            <a:extLst>
              <a:ext uri="{FF2B5EF4-FFF2-40B4-BE49-F238E27FC236}">
                <a16:creationId xmlns:a16="http://schemas.microsoft.com/office/drawing/2014/main" id="{505EFD52-9E01-64E6-DFA2-7DBBD6B6E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393" y="4092701"/>
            <a:ext cx="30003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48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Learning objectives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74" y="1749757"/>
            <a:ext cx="10877526" cy="3882522"/>
          </a:xfrm>
        </p:spPr>
        <p:txBody>
          <a:bodyPr>
            <a:normAutofit fontScale="85000" lnSpcReduction="20000"/>
          </a:bodyPr>
          <a:lstStyle/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To provide a refresher on: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Relevant hand anatomy and biomechanics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The effects of rheumatoid disease on the hand</a:t>
            </a:r>
          </a:p>
          <a:p>
            <a:pPr lvl="1"/>
            <a:endParaRPr lang="en-GB" sz="20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To increase understanding of the deformities seen in the rheumatoid hand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To develop knowledge of therapeutic management options and the underpinning evidence for these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To discuss considerations for surgery in the rheumatoid hand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r>
              <a:rPr lang="en-GB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To share the expertise of the group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8EDC80E-3722-4A88-AAEE-E23FACA0D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455" y="4776488"/>
            <a:ext cx="1053945" cy="16884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9DCE6B-276B-45D7-9DCB-8592EEE58A04}"/>
              </a:ext>
            </a:extLst>
          </p:cNvPr>
          <p:cNvCxnSpPr>
            <a:cxnSpLocks/>
          </p:cNvCxnSpPr>
          <p:nvPr/>
        </p:nvCxnSpPr>
        <p:spPr>
          <a:xfrm>
            <a:off x="9207500" y="4776488"/>
            <a:ext cx="2628900" cy="0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A03399-6AE3-44E8-B8A5-6A902BBCED22}"/>
              </a:ext>
            </a:extLst>
          </p:cNvPr>
          <p:cNvCxnSpPr>
            <a:cxnSpLocks/>
          </p:cNvCxnSpPr>
          <p:nvPr/>
        </p:nvCxnSpPr>
        <p:spPr>
          <a:xfrm>
            <a:off x="9207500" y="6450129"/>
            <a:ext cx="2628900" cy="0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CB0587-237A-4CF9-8B4E-131518B8353A}"/>
              </a:ext>
            </a:extLst>
          </p:cNvPr>
          <p:cNvCxnSpPr>
            <a:cxnSpLocks/>
          </p:cNvCxnSpPr>
          <p:nvPr/>
        </p:nvCxnSpPr>
        <p:spPr>
          <a:xfrm>
            <a:off x="9207500" y="4776488"/>
            <a:ext cx="0" cy="1673641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823C8D-4875-4730-A669-9CDA5503939C}"/>
              </a:ext>
            </a:extLst>
          </p:cNvPr>
          <p:cNvCxnSpPr>
            <a:cxnSpLocks/>
          </p:cNvCxnSpPr>
          <p:nvPr/>
        </p:nvCxnSpPr>
        <p:spPr>
          <a:xfrm flipH="1">
            <a:off x="11811000" y="4776488"/>
            <a:ext cx="25400" cy="1673641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ACCA143-3758-477F-AC75-0737637D00B6}"/>
              </a:ext>
            </a:extLst>
          </p:cNvPr>
          <p:cNvSpPr txBox="1"/>
          <p:nvPr/>
        </p:nvSpPr>
        <p:spPr>
          <a:xfrm>
            <a:off x="9535926" y="5045699"/>
            <a:ext cx="1972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Member questions and opportunities for group discussions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07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8721"/>
            <a:ext cx="10872019" cy="1225650"/>
          </a:xfrm>
        </p:spPr>
        <p:txBody>
          <a:bodyPr anchor="b">
            <a:normAutofit/>
          </a:bodyPr>
          <a:lstStyle/>
          <a:p>
            <a:r>
              <a:rPr lang="en-GB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Management of extensor rupture in the rheumatoid hand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81" y="2208705"/>
            <a:ext cx="10659231" cy="3061927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Passive stretches and night splinting to maintain range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Functional splinting while awaiting surgery or if not wanting/suitable for surgical management – outrigger (neoprene if outrigger not tolerated)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Extensor tendon transfers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Post operative splinting and hand therapy</a:t>
            </a: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23987E6-B39A-4F5B-94B9-E237BF9D2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92" t="37522" r="35021" b="6637"/>
          <a:stretch/>
        </p:blipFill>
        <p:spPr bwMode="auto">
          <a:xfrm>
            <a:off x="10306050" y="4860437"/>
            <a:ext cx="1581150" cy="1800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3BBC47-C8D1-D429-AFF7-3D4A4F0AE0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72" t="40772" r="23554" b="25152"/>
          <a:stretch/>
        </p:blipFill>
        <p:spPr bwMode="auto">
          <a:xfrm>
            <a:off x="7761665" y="4661998"/>
            <a:ext cx="2404985" cy="1891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6302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8981661" cy="1225650"/>
          </a:xfrm>
        </p:spPr>
        <p:txBody>
          <a:bodyPr anchor="b">
            <a:normAutofit/>
          </a:bodyPr>
          <a:lstStyle/>
          <a:p>
            <a:r>
              <a:rPr lang="en-GB" sz="3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Hand Paraesthesia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79D4AF-A369-4A1A-A16A-820B5B1B1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73" y="1812546"/>
            <a:ext cx="10519773" cy="425801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Peripheral nerve entrapment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Sensory and motor supply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Clinical tests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? Secondary to inflammatory pathology</a:t>
            </a:r>
          </a:p>
          <a:p>
            <a:r>
              <a:rPr lang="en-GB" sz="2400" dirty="0">
                <a:solidFill>
                  <a:schemeClr val="bg1"/>
                </a:solidFill>
              </a:rPr>
              <a:t>Differential diagnosis </a:t>
            </a:r>
            <a:r>
              <a:rPr lang="en-GB" sz="19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– cervical spine, red flag questions, other pathology (peripheral neuropathy, thyroid etc.)</a:t>
            </a:r>
          </a:p>
          <a:p>
            <a:r>
              <a:rPr lang="en-GB" sz="2400" dirty="0">
                <a:solidFill>
                  <a:schemeClr val="bg1"/>
                </a:solidFill>
              </a:rPr>
              <a:t>Splinting -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Carpal tunnel - wrist neutral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Cubital tunnel – elbow extension ( &lt;30⁰)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? Night only</a:t>
            </a:r>
          </a:p>
          <a:p>
            <a:pPr marL="457200" lvl="1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4098" name="Picture 2" descr="Common conditions of the hand | GPonline">
            <a:extLst>
              <a:ext uri="{FF2B5EF4-FFF2-40B4-BE49-F238E27FC236}">
                <a16:creationId xmlns:a16="http://schemas.microsoft.com/office/drawing/2014/main" id="{DC863443-436A-4567-986A-886462CC1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332" y="44872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215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11114314" cy="1225650"/>
          </a:xfrm>
        </p:spPr>
        <p:txBody>
          <a:bodyPr anchor="b">
            <a:normAutofit/>
          </a:bodyPr>
          <a:lstStyle/>
          <a:p>
            <a:r>
              <a:rPr lang="en-GB" sz="3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Exercise and splinting for peripheral nerve entrapment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79D4AF-A369-4A1A-A16A-820B5B1B1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8951"/>
            <a:ext cx="7951839" cy="4258011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Splinting – 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Carpal tunnel - wrist neutral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Cubital tunnel – elbow extension ( &lt;30⁰)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? Wearing regime and duration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Exercise – 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Nerve glides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Activity modification – 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Wrist/elbow position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Internal/external pressure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Aggravating factors</a:t>
            </a:r>
          </a:p>
          <a:p>
            <a:pPr lvl="1"/>
            <a:endParaRPr lang="en-GB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1"/>
            <a:endParaRPr lang="en-GB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3E657-7F4B-CD03-235A-9FF210DEC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4" t="21667" r="64658" b="28895"/>
          <a:stretch/>
        </p:blipFill>
        <p:spPr bwMode="auto">
          <a:xfrm>
            <a:off x="6833959" y="2011589"/>
            <a:ext cx="2331811" cy="2331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B7CCF5-63B6-6516-6BA1-DA471CD5D6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17" t="25211" r="73854" b="52925"/>
          <a:stretch/>
        </p:blipFill>
        <p:spPr bwMode="auto">
          <a:xfrm>
            <a:off x="8498479" y="3561330"/>
            <a:ext cx="2583177" cy="18988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2115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8981661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rheumatoid thumb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8" y="1909192"/>
            <a:ext cx="10822284" cy="3647710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chemeClr val="bg1"/>
                </a:solidFill>
              </a:rPr>
              <a:t>Range of deformities can occur</a:t>
            </a:r>
          </a:p>
          <a:p>
            <a:r>
              <a:rPr lang="en-GB" dirty="0">
                <a:solidFill>
                  <a:schemeClr val="bg1"/>
                </a:solidFill>
              </a:rPr>
              <a:t>Vary in primary and secondary causes, involvement of and effect on the CMC, MCP and IP joints of the thumb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Z-deformity (most commonly associated with RA)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	Synovitis at MCPJ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		→ stretching of EPB and EPL, weakening of the joint capsule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	 		→ volar subluxation of proximal phalanx with loss of active MCPJ extension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				 → compensatory radial abduction of 1</a:t>
            </a:r>
            <a:r>
              <a:rPr lang="en-GB" sz="2400" baseline="30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</a:t>
            </a:r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MC and hyperextension of IPJ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	Hyperextension of IPJ and flexion of MCPJ accentuated when pinch forces applied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	In some cases IPJ hyperextension can be primary and MCPJ flexion secondary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The Rheumatoid Thumb - ScienceDirect">
            <a:extLst>
              <a:ext uri="{FF2B5EF4-FFF2-40B4-BE49-F238E27FC236}">
                <a16:creationId xmlns:a16="http://schemas.microsoft.com/office/drawing/2014/main" id="{CD36DF16-317F-5F62-B3FD-AADA46A54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82" y="448721"/>
            <a:ext cx="283845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995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73" y="372576"/>
            <a:ext cx="8981661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CMCJ subluxation in the thumb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8" y="2123092"/>
            <a:ext cx="9671909" cy="3433810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Degenerative changes at thumb CMCJ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Volar oblique (beak) ligament laxity and attenuation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Volar subluxation of thumb metacarpal on trapezium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Pain secondary to this leads to altered biomechanics - ↑ use of adductor pollicis in lateral pinch → increased loading at thumb CMCJ → further subluxation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Base of Thumb Fractures - Hand - Orthobullets">
            <a:extLst>
              <a:ext uri="{FF2B5EF4-FFF2-40B4-BE49-F238E27FC236}">
                <a16:creationId xmlns:a16="http://schemas.microsoft.com/office/drawing/2014/main" id="{C7C961EE-16FA-8DE3-B864-2E09EA36F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781" y="1026787"/>
            <a:ext cx="3644081" cy="263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230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8981661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Splinting thumb osteoarthritis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8BCE10-7092-4E9A-A7F0-1080B0FC8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67041" y="1862743"/>
            <a:ext cx="5911941" cy="3844929"/>
          </a:xfr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574C9AB-4701-4D49-87B5-1D0636D69B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35" t="40575" r="39951" b="19440"/>
          <a:stretch/>
        </p:blipFill>
        <p:spPr bwMode="auto">
          <a:xfrm>
            <a:off x="597131" y="2297361"/>
            <a:ext cx="5214209" cy="28453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0BD635-8ABC-476B-A81E-B82ED29147A5}"/>
              </a:ext>
            </a:extLst>
          </p:cNvPr>
          <p:cNvSpPr txBox="1"/>
          <p:nvPr/>
        </p:nvSpPr>
        <p:spPr>
          <a:xfrm>
            <a:off x="831873" y="5867400"/>
            <a:ext cx="1020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Range of splint options - consider goals of splinting and which joints to include</a:t>
            </a:r>
          </a:p>
        </p:txBody>
      </p:sp>
    </p:spTree>
    <p:extLst>
      <p:ext uri="{BB962C8B-B14F-4D97-AF65-F5344CB8AC3E}">
        <p14:creationId xmlns:p14="http://schemas.microsoft.com/office/powerpoint/2010/main" val="469380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8981661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Therapy management of thumb arthritis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A18B9E-0BAD-4918-9C3E-1E1920544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73" y="1917703"/>
            <a:ext cx="11156926" cy="4458214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Determine position of deformity and altered biomechanical forces</a:t>
            </a:r>
          </a:p>
          <a:p>
            <a:r>
              <a:rPr lang="en-GB" sz="2400" dirty="0">
                <a:solidFill>
                  <a:schemeClr val="bg1"/>
                </a:solidFill>
              </a:rPr>
              <a:t>Joint protection:</a:t>
            </a:r>
          </a:p>
          <a:p>
            <a:pPr lvl="1"/>
            <a:r>
              <a:rPr lang="en-GB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Encourage abduction and tip-to-tip pinch to offload forces at CMCJ (MCPJ hyperextension during lateral pinch encourages reciprocal flexion of MC shaft dorsal subluxation and it’s base)</a:t>
            </a:r>
          </a:p>
          <a:p>
            <a:r>
              <a:rPr lang="en-GB" sz="2400" dirty="0">
                <a:solidFill>
                  <a:schemeClr val="bg1"/>
                </a:solidFill>
              </a:rPr>
              <a:t>Exercise:</a:t>
            </a:r>
          </a:p>
          <a:p>
            <a:pPr lvl="1"/>
            <a:r>
              <a:rPr lang="en-GB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Strengthening </a:t>
            </a:r>
            <a:r>
              <a:rPr lang="en-US" sz="18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EPB, APB, and OP with resisted pinch grip exercises in stable position (Scott 2018; DeMott 2017)</a:t>
            </a:r>
          </a:p>
          <a:p>
            <a:pPr lvl="1"/>
            <a:r>
              <a:rPr lang="en-GB" sz="18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Gentle passive stretches and s</a:t>
            </a:r>
            <a:r>
              <a:rPr lang="en-GB" sz="18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trengthening the abductors and wrist extensors may help maintain the first web space, avoid adduction deformity and improve thumb stability (Valdes et al 2012)</a:t>
            </a:r>
          </a:p>
          <a:p>
            <a:pPr lvl="1"/>
            <a:r>
              <a:rPr lang="en-GB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APL in early OA to maintain webspace, avoid APL strengthening with more advanced arthritic changes (insertion at base of 1</a:t>
            </a:r>
            <a:r>
              <a:rPr lang="en-GB" sz="1800" baseline="30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</a:t>
            </a:r>
            <a:r>
              <a:rPr lang="en-GB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MC can exacerbate dorsal subluxation)</a:t>
            </a:r>
          </a:p>
          <a:p>
            <a:pPr lvl="1"/>
            <a:r>
              <a:rPr lang="en-GB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Modify/stop if any collapse of CMCJ into adduction/flexion</a:t>
            </a:r>
          </a:p>
          <a:p>
            <a:endParaRPr lang="en-GB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148" name="Picture 4" descr="12 simple finger dexterity exercises for seniors | Australian Seniors">
            <a:extLst>
              <a:ext uri="{FF2B5EF4-FFF2-40B4-BE49-F238E27FC236}">
                <a16:creationId xmlns:a16="http://schemas.microsoft.com/office/drawing/2014/main" id="{BDFB4225-BAA6-66AC-B3E2-C62A4B91B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7" r="37340"/>
          <a:stretch/>
        </p:blipFill>
        <p:spPr bwMode="auto">
          <a:xfrm>
            <a:off x="9819861" y="448721"/>
            <a:ext cx="1746153" cy="181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060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8981661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Trigger finger in the rheumatoid hand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2202426"/>
            <a:ext cx="8534330" cy="3354475"/>
          </a:xfrm>
        </p:spPr>
        <p:txBody>
          <a:bodyPr>
            <a:normAutofit/>
          </a:bodyPr>
          <a:lstStyle/>
          <a:p>
            <a:r>
              <a:rPr lang="en-GB" sz="1900" dirty="0">
                <a:solidFill>
                  <a:schemeClr val="bg1"/>
                </a:solidFill>
              </a:rPr>
              <a:t>Inhibition of smooth flexor tendon gliding caused my mechanical impingement of the flexor tendon (most commonly) at the first annular (A1) pulley</a:t>
            </a:r>
          </a:p>
          <a:p>
            <a:r>
              <a:rPr lang="en-GB" sz="1900" dirty="0">
                <a:solidFill>
                  <a:schemeClr val="bg1"/>
                </a:solidFill>
              </a:rPr>
              <a:t>Research++ looking at histopathology in primary trigger finger</a:t>
            </a:r>
          </a:p>
          <a:p>
            <a:r>
              <a:rPr lang="en-GB" sz="1900" dirty="0">
                <a:solidFill>
                  <a:schemeClr val="bg1"/>
                </a:solidFill>
              </a:rPr>
              <a:t>Not always inflammatory but common in RA secondary to flexor tenosynovitis</a:t>
            </a:r>
          </a:p>
          <a:p>
            <a:r>
              <a:rPr lang="en-GB" sz="1900" dirty="0">
                <a:solidFill>
                  <a:schemeClr val="bg1"/>
                </a:solidFill>
              </a:rPr>
              <a:t>Usually presents with progressive pain, clicking, catching and locking of finger/thumb </a:t>
            </a:r>
          </a:p>
          <a:p>
            <a:r>
              <a:rPr lang="en-GB" sz="1900" dirty="0">
                <a:solidFill>
                  <a:schemeClr val="bg1"/>
                </a:solidFill>
              </a:rPr>
              <a:t>Grades available to describe the stage of trigger finger (Green classification)</a:t>
            </a:r>
            <a:endParaRPr lang="en-GB" sz="1500" dirty="0">
              <a:solidFill>
                <a:schemeClr val="bg1"/>
              </a:solidFill>
            </a:endParaRPr>
          </a:p>
          <a:p>
            <a:r>
              <a:rPr lang="en-GB" sz="1900" dirty="0">
                <a:solidFill>
                  <a:schemeClr val="bg1"/>
                </a:solidFill>
              </a:rPr>
              <a:t>Usually a firm flexor nodule can be felt in the palm, often tender to palpation</a:t>
            </a:r>
          </a:p>
          <a:p>
            <a:r>
              <a:rPr lang="en-GB" sz="1900" dirty="0">
                <a:solidFill>
                  <a:schemeClr val="bg1"/>
                </a:solidFill>
              </a:rPr>
              <a:t>Treatment options – splint, steroid injection, surgical release of A1 pulley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3A739189-791B-4987-A01D-B76424AC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9041" y="178130"/>
            <a:ext cx="2306016" cy="245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080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8981661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Exercise and splinting for trigger finger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73" y="1888565"/>
            <a:ext cx="5931815" cy="3647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Splinting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Limit flexor tendon excursion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Trigger finger ring splint – prevent MCPJ flexion &gt;30⁰ while allowing functional use of hand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Night splinting – rest / serial splint PIPJ contracture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Exercise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Maintain active and passive ROM – especially if daytime splinting</a:t>
            </a:r>
          </a:p>
          <a:p>
            <a:pPr lvl="1"/>
            <a:r>
              <a:rPr lang="en-GB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Avoid repetitive/forceful gripping</a:t>
            </a:r>
            <a:endParaRPr lang="en-GB" sz="19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Adjustable Finger Splint Brace Trigger Finger Support Fracture Fix Pain  Reli-YP | eBay">
            <a:extLst>
              <a:ext uri="{FF2B5EF4-FFF2-40B4-BE49-F238E27FC236}">
                <a16:creationId xmlns:a16="http://schemas.microsoft.com/office/drawing/2014/main" id="{E98B53B4-1D8B-2F3A-A659-DE09A4269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8" b="11806"/>
          <a:stretch/>
        </p:blipFill>
        <p:spPr bwMode="auto">
          <a:xfrm>
            <a:off x="10329868" y="331992"/>
            <a:ext cx="1673529" cy="229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rigger Finger Splint With Aluminium Bar, Finger Support Brace with Extra  Hook &amp; Loop Straps Fits all Fingers for… – Onlinephysio Webshop">
            <a:extLst>
              <a:ext uri="{FF2B5EF4-FFF2-40B4-BE49-F238E27FC236}">
                <a16:creationId xmlns:a16="http://schemas.microsoft.com/office/drawing/2014/main" id="{C1BA4249-009A-2B82-C094-C44470EEA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1" r="10087" b="14559"/>
          <a:stretch/>
        </p:blipFill>
        <p:spPr bwMode="auto">
          <a:xfrm>
            <a:off x="10329867" y="2824718"/>
            <a:ext cx="1673529" cy="222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91D35D-CA6C-4459-A877-2B586003C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36" y="331992"/>
            <a:ext cx="1673529" cy="125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660A33-F728-304C-F17A-DEA7DBE29C0C}"/>
              </a:ext>
            </a:extLst>
          </p:cNvPr>
          <p:cNvSpPr txBox="1"/>
          <p:nvPr/>
        </p:nvSpPr>
        <p:spPr>
          <a:xfrm>
            <a:off x="7138219" y="2123092"/>
            <a:ext cx="2844942" cy="4401205"/>
          </a:xfrm>
          <a:prstGeom prst="rect">
            <a:avLst/>
          </a:prstGeom>
          <a:noFill/>
          <a:ln w="508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Discussion points…</a:t>
            </a:r>
          </a:p>
          <a:p>
            <a:endParaRPr lang="en-GB" sz="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What types of splint are you using for trigger finger?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Which joints do you immobilise…and does it matter?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What wearing regime do you advise?</a:t>
            </a:r>
          </a:p>
          <a:p>
            <a:endParaRPr lang="en-GB" sz="1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CE0277-993F-3353-032D-04B167AF3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0052" y="2373233"/>
            <a:ext cx="93345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27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356F54B-B5A0-4A3E-883E-263727B394CF}"/>
              </a:ext>
            </a:extLst>
          </p:cNvPr>
          <p:cNvSpPr txBox="1"/>
          <p:nvPr/>
        </p:nvSpPr>
        <p:spPr>
          <a:xfrm>
            <a:off x="9468466" y="1259625"/>
            <a:ext cx="22208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Member question</a:t>
            </a:r>
          </a:p>
          <a:p>
            <a:endParaRPr lang="en-GB" sz="800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When is it appropriate to provide a hand resting splint for inflammatory arthritis?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26056-7DCC-482B-AF1A-BD7D7C68D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055" y="1061546"/>
            <a:ext cx="933450" cy="14954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C74F2F-36D3-4AF5-B657-98F8B636E0F2}"/>
              </a:ext>
            </a:extLst>
          </p:cNvPr>
          <p:cNvCxnSpPr/>
          <p:nvPr/>
        </p:nvCxnSpPr>
        <p:spPr>
          <a:xfrm>
            <a:off x="6081274" y="875071"/>
            <a:ext cx="5835445" cy="0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F7E67F-B820-42FC-A651-88D2ADA116C8}"/>
              </a:ext>
            </a:extLst>
          </p:cNvPr>
          <p:cNvCxnSpPr/>
          <p:nvPr/>
        </p:nvCxnSpPr>
        <p:spPr>
          <a:xfrm>
            <a:off x="6089886" y="3810726"/>
            <a:ext cx="5835445" cy="0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D77A39-F5A2-4155-B0A8-E66C41BB45B1}"/>
              </a:ext>
            </a:extLst>
          </p:cNvPr>
          <p:cNvCxnSpPr>
            <a:cxnSpLocks/>
          </p:cNvCxnSpPr>
          <p:nvPr/>
        </p:nvCxnSpPr>
        <p:spPr>
          <a:xfrm>
            <a:off x="6089886" y="870155"/>
            <a:ext cx="0" cy="2940571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7D71C4-8269-40DA-AD25-A79FE230D1E4}"/>
              </a:ext>
            </a:extLst>
          </p:cNvPr>
          <p:cNvCxnSpPr>
            <a:cxnSpLocks/>
          </p:cNvCxnSpPr>
          <p:nvPr/>
        </p:nvCxnSpPr>
        <p:spPr>
          <a:xfrm>
            <a:off x="11916719" y="870155"/>
            <a:ext cx="0" cy="2940571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CF4EB72-DAF4-431F-B8E2-360C4402AA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6" t="54756" r="74186" b="11562"/>
          <a:stretch/>
        </p:blipFill>
        <p:spPr bwMode="auto">
          <a:xfrm>
            <a:off x="7342187" y="1359043"/>
            <a:ext cx="2021625" cy="2133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EB9ECF-79F9-40DC-B1D5-57C244619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03" y="1897787"/>
            <a:ext cx="5673342" cy="15951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EF5ED8-D479-40C6-BE16-90975DC69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76" y="3641011"/>
            <a:ext cx="5673342" cy="2774855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C6085B9-A097-4A65-8937-F17809EC0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369" y="4158130"/>
            <a:ext cx="4650255" cy="2033541"/>
          </a:xfrm>
        </p:spPr>
        <p:txBody>
          <a:bodyPr>
            <a:normAutofit/>
          </a:bodyPr>
          <a:lstStyle/>
          <a:p>
            <a:r>
              <a:rPr lang="en-GB" sz="1900" dirty="0">
                <a:solidFill>
                  <a:schemeClr val="bg1"/>
                </a:solidFill>
              </a:rPr>
              <a:t>Deformity</a:t>
            </a:r>
          </a:p>
          <a:p>
            <a:r>
              <a:rPr lang="en-GB" sz="1900" dirty="0">
                <a:solidFill>
                  <a:schemeClr val="bg1"/>
                </a:solidFill>
              </a:rPr>
              <a:t>Flare</a:t>
            </a:r>
          </a:p>
          <a:p>
            <a:r>
              <a:rPr lang="en-GB" sz="1900" dirty="0">
                <a:solidFill>
                  <a:schemeClr val="bg1"/>
                </a:solidFill>
              </a:rPr>
              <a:t>? Role of </a:t>
            </a:r>
            <a:r>
              <a:rPr lang="en-GB" sz="1900" dirty="0" err="1">
                <a:solidFill>
                  <a:schemeClr val="bg1"/>
                </a:solidFill>
              </a:rPr>
              <a:t>Isotonors</a:t>
            </a:r>
            <a:r>
              <a:rPr lang="en-GB" sz="1900" dirty="0">
                <a:solidFill>
                  <a:schemeClr val="bg1"/>
                </a:solidFill>
              </a:rPr>
              <a:t> – hand posture support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67308-2659-254A-4586-84382A16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42" y="448721"/>
            <a:ext cx="5436731" cy="1222748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Resting splints for RA</a:t>
            </a:r>
          </a:p>
        </p:txBody>
      </p:sp>
    </p:spTree>
    <p:extLst>
      <p:ext uri="{BB962C8B-B14F-4D97-AF65-F5344CB8AC3E}">
        <p14:creationId xmlns:p14="http://schemas.microsoft.com/office/powerpoint/2010/main" val="495163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7066935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Challenges for hand therapy in rheumatology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28856"/>
            <a:ext cx="10510966" cy="3647710"/>
          </a:xfrm>
        </p:spPr>
        <p:txBody>
          <a:bodyPr>
            <a:normAutofit fontScale="92500" lnSpcReduction="20000"/>
          </a:bodyPr>
          <a:lstStyle/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Lack of robust research evidence – clinical reasoning needs to be guided by knowledge of anatomy and biomechanics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Limitations of applying available research evidence to clinical caseload – progression of DMARD therapies, clinic capacity etc.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Clinical pressures and resources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Opportunities for therapists new to rheumatology to develop skill and confidence in assessing and treating rheumatoid deformities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 descr="How Well Do You Know The Back Of Your Hand? » Science ABC">
            <a:extLst>
              <a:ext uri="{FF2B5EF4-FFF2-40B4-BE49-F238E27FC236}">
                <a16:creationId xmlns:a16="http://schemas.microsoft.com/office/drawing/2014/main" id="{4C81D655-EDD4-156D-CD21-47CA72BDC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r="47373"/>
          <a:stretch/>
        </p:blipFill>
        <p:spPr bwMode="auto">
          <a:xfrm>
            <a:off x="8662219" y="198831"/>
            <a:ext cx="1386348" cy="184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heumatoid Arthritis Symptoms : Johns Hopkins Arthritis Center">
            <a:extLst>
              <a:ext uri="{FF2B5EF4-FFF2-40B4-BE49-F238E27FC236}">
                <a16:creationId xmlns:a16="http://schemas.microsoft.com/office/drawing/2014/main" id="{F794E661-6741-D967-D0F8-AFCAE88F4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5741" r="44265" b="4353"/>
          <a:stretch/>
        </p:blipFill>
        <p:spPr bwMode="auto">
          <a:xfrm>
            <a:off x="10249108" y="226837"/>
            <a:ext cx="1556350" cy="181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880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356F54B-B5A0-4A3E-883E-263727B394CF}"/>
              </a:ext>
            </a:extLst>
          </p:cNvPr>
          <p:cNvSpPr txBox="1"/>
          <p:nvPr/>
        </p:nvSpPr>
        <p:spPr>
          <a:xfrm>
            <a:off x="4188542" y="2718119"/>
            <a:ext cx="39427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Member question</a:t>
            </a:r>
          </a:p>
          <a:p>
            <a:endParaRPr lang="en-GB" sz="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How is hand function being assessed in clinical practice?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What standardised and non standardised assessments are being used?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26056-7DCC-482B-AF1A-BD7D7C68D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248" y="3013488"/>
            <a:ext cx="933450" cy="14954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C74F2F-36D3-4AF5-B657-98F8B636E0F2}"/>
              </a:ext>
            </a:extLst>
          </p:cNvPr>
          <p:cNvCxnSpPr/>
          <p:nvPr/>
        </p:nvCxnSpPr>
        <p:spPr>
          <a:xfrm>
            <a:off x="2510944" y="2290916"/>
            <a:ext cx="5835445" cy="0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F7E67F-B820-42FC-A651-88D2ADA116C8}"/>
              </a:ext>
            </a:extLst>
          </p:cNvPr>
          <p:cNvCxnSpPr/>
          <p:nvPr/>
        </p:nvCxnSpPr>
        <p:spPr>
          <a:xfrm>
            <a:off x="2510944" y="5231487"/>
            <a:ext cx="5835445" cy="0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D77A39-F5A2-4155-B0A8-E66C41BB45B1}"/>
              </a:ext>
            </a:extLst>
          </p:cNvPr>
          <p:cNvCxnSpPr>
            <a:cxnSpLocks/>
          </p:cNvCxnSpPr>
          <p:nvPr/>
        </p:nvCxnSpPr>
        <p:spPr>
          <a:xfrm>
            <a:off x="2510944" y="2290916"/>
            <a:ext cx="0" cy="2940571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7D71C4-8269-40DA-AD25-A79FE230D1E4}"/>
              </a:ext>
            </a:extLst>
          </p:cNvPr>
          <p:cNvCxnSpPr>
            <a:cxnSpLocks/>
          </p:cNvCxnSpPr>
          <p:nvPr/>
        </p:nvCxnSpPr>
        <p:spPr>
          <a:xfrm>
            <a:off x="8346389" y="2290916"/>
            <a:ext cx="0" cy="2940571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7A67308-2659-254A-4586-84382A16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42" y="448721"/>
            <a:ext cx="5436731" cy="1222748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Hand function assessment</a:t>
            </a:r>
          </a:p>
        </p:txBody>
      </p:sp>
    </p:spTree>
    <p:extLst>
      <p:ext uri="{BB962C8B-B14F-4D97-AF65-F5344CB8AC3E}">
        <p14:creationId xmlns:p14="http://schemas.microsoft.com/office/powerpoint/2010/main" val="1246891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576" y="309611"/>
            <a:ext cx="5306075" cy="1325563"/>
          </a:xfrm>
        </p:spPr>
        <p:txBody>
          <a:bodyPr>
            <a:normAutofit/>
          </a:bodyPr>
          <a:lstStyle/>
          <a:p>
            <a:r>
              <a:rPr lang="en-GB" sz="3800" b="1" u="sng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Considerations for surgery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2A148-23B6-4655-804F-5FEB48E440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43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576" y="1635173"/>
            <a:ext cx="5467497" cy="491321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400" dirty="0"/>
              <a:t>Goals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Reduce pain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Improve function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Prevent further loss of function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Improve cosmesis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Timing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Disease stability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Refractory disease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DMARD therapies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Staging of procedures</a:t>
            </a:r>
          </a:p>
        </p:txBody>
      </p:sp>
    </p:spTree>
    <p:extLst>
      <p:ext uri="{BB962C8B-B14F-4D97-AF65-F5344CB8AC3E}">
        <p14:creationId xmlns:p14="http://schemas.microsoft.com/office/powerpoint/2010/main" val="761721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22D32D3-419D-4688-93A2-19E3362F02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444867"/>
              </p:ext>
            </p:extLst>
          </p:nvPr>
        </p:nvGraphicFramePr>
        <p:xfrm>
          <a:off x="644034" y="934993"/>
          <a:ext cx="8013700" cy="4988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818">
                  <a:extLst>
                    <a:ext uri="{9D8B030D-6E8A-4147-A177-3AD203B41FA5}">
                      <a16:colId xmlns:a16="http://schemas.microsoft.com/office/drawing/2014/main" val="3120932693"/>
                    </a:ext>
                  </a:extLst>
                </a:gridCol>
                <a:gridCol w="6991882">
                  <a:extLst>
                    <a:ext uri="{9D8B030D-6E8A-4147-A177-3AD203B41FA5}">
                      <a16:colId xmlns:a16="http://schemas.microsoft.com/office/drawing/2014/main" val="207776151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Surgical management options for the rheumatoid wrist and hand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394544"/>
                  </a:ext>
                </a:extLst>
              </a:tr>
              <a:tr h="1112422">
                <a:tc>
                  <a:txBody>
                    <a:bodyPr/>
                    <a:lstStyle/>
                    <a:p>
                      <a:r>
                        <a:rPr lang="en-GB" sz="1400" b="1" dirty="0"/>
                        <a:t>Wrist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Synovectomy /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tenosynovectomy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Distal ulna resection -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Darrach’s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/ Suave-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Kapandji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Arthrodesis - partial/total</a:t>
                      </a:r>
                    </a:p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Arthroplasty - chronic DRUJ instability/failed distal ulna resection/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</a:rPr>
                        <a:t>pancarpal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disease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188112"/>
                  </a:ext>
                </a:extLst>
              </a:tr>
              <a:tr h="891246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MCPJs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Synovectomy</a:t>
                      </a:r>
                    </a:p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Intrinsic release</a:t>
                      </a:r>
                    </a:p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Cross intrinsic transfer</a:t>
                      </a:r>
                    </a:p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Extensor tendon centralisation</a:t>
                      </a:r>
                    </a:p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MCP arthroplasty (plus soft tissue reconstruction)</a:t>
                      </a:r>
                    </a:p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Sagittal band reconstruction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598160"/>
                  </a:ext>
                </a:extLst>
              </a:tr>
              <a:tr h="913581">
                <a:tc>
                  <a:txBody>
                    <a:bodyPr/>
                    <a:lstStyle/>
                    <a:p>
                      <a:r>
                        <a:rPr lang="en-GB" sz="1400" b="1" dirty="0"/>
                        <a:t>IPJs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i="0" u="none" dirty="0" err="1"/>
                        <a:t>Arthodesis</a:t>
                      </a:r>
                      <a:endParaRPr lang="en-GB" sz="1400" i="0" u="none" dirty="0"/>
                    </a:p>
                    <a:p>
                      <a:r>
                        <a:rPr lang="en-GB" sz="1400" i="0" u="none" dirty="0"/>
                        <a:t>Arthroplasty</a:t>
                      </a:r>
                    </a:p>
                    <a:p>
                      <a:r>
                        <a:rPr lang="en-GB" sz="1400" i="0" u="none" dirty="0"/>
                        <a:t>Soft tissue reconstruction – FDS tenodesis, retinacular ligament reconstruction, central slip reconstruction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938947"/>
                  </a:ext>
                </a:extLst>
              </a:tr>
              <a:tr h="431352">
                <a:tc>
                  <a:txBody>
                    <a:bodyPr/>
                    <a:lstStyle/>
                    <a:p>
                      <a:r>
                        <a:rPr lang="en-GB" sz="1400" b="1" dirty="0"/>
                        <a:t>Thumb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Trapeziectomy</a:t>
                      </a:r>
                      <a:endParaRPr lang="en-GB" sz="1400" dirty="0"/>
                    </a:p>
                    <a:p>
                      <a:r>
                        <a:rPr lang="en-GB" sz="1400" dirty="0" err="1"/>
                        <a:t>Arthodesis</a:t>
                      </a:r>
                      <a:endParaRPr lang="en-GB" sz="1400" dirty="0"/>
                    </a:p>
                    <a:p>
                      <a:r>
                        <a:rPr lang="en-GB" sz="1400" dirty="0"/>
                        <a:t>Arthroplasty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30541"/>
                  </a:ext>
                </a:extLst>
              </a:tr>
              <a:tr h="431352">
                <a:tc>
                  <a:txBody>
                    <a:bodyPr/>
                    <a:lstStyle/>
                    <a:p>
                      <a:r>
                        <a:rPr lang="en-GB" sz="1400" b="1" dirty="0"/>
                        <a:t>Tendons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Tendon transfer procedures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73178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EEDE19A-C916-44CC-912D-D200A1ED5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83" t="44908" r="47485" b="24365"/>
          <a:stretch/>
        </p:blipFill>
        <p:spPr bwMode="auto">
          <a:xfrm>
            <a:off x="8851900" y="1015260"/>
            <a:ext cx="1572967" cy="11602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D68B9E-DF4D-4303-88B3-100EAC06A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95" t="33977" r="23720" b="9888"/>
          <a:stretch/>
        </p:blipFill>
        <p:spPr bwMode="auto">
          <a:xfrm>
            <a:off x="10424867" y="1015260"/>
            <a:ext cx="1465518" cy="11602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4C85B2-5A47-46B1-A51C-8FCE01EE0C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433" t="39787" r="28762" b="20229"/>
          <a:stretch/>
        </p:blipFill>
        <p:spPr bwMode="auto">
          <a:xfrm>
            <a:off x="9583789" y="2534034"/>
            <a:ext cx="1682156" cy="1313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4FAC4-445C-F5D5-3105-91512C028529}"/>
              </a:ext>
            </a:extLst>
          </p:cNvPr>
          <p:cNvSpPr txBox="1"/>
          <p:nvPr/>
        </p:nvSpPr>
        <p:spPr>
          <a:xfrm>
            <a:off x="6646607" y="5997677"/>
            <a:ext cx="2011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Rehim</a:t>
            </a:r>
            <a:r>
              <a:rPr lang="en-GB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and Chung (2013)</a:t>
            </a:r>
          </a:p>
        </p:txBody>
      </p:sp>
    </p:spTree>
    <p:extLst>
      <p:ext uri="{BB962C8B-B14F-4D97-AF65-F5344CB8AC3E}">
        <p14:creationId xmlns:p14="http://schemas.microsoft.com/office/powerpoint/2010/main" val="1555138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478" y="2701413"/>
            <a:ext cx="4035094" cy="1455172"/>
          </a:xfrm>
        </p:spPr>
        <p:txBody>
          <a:bodyPr anchor="b">
            <a:normAutofit/>
          </a:bodyPr>
          <a:lstStyle/>
          <a:p>
            <a:r>
              <a:rPr lang="en-GB" sz="6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Questions?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744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8981661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References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4">
            <a:extLst>
              <a:ext uri="{FF2B5EF4-FFF2-40B4-BE49-F238E27FC236}">
                <a16:creationId xmlns:a16="http://schemas.microsoft.com/office/drawing/2014/main" id="{E958F601-CFDE-4CBA-BA63-806F0B15513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98525" y="1909763"/>
            <a:ext cx="11293475" cy="42429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Adams et al. (2008) The clinical effectiveness of static resting splint in early RA: a RCT</a:t>
            </a:r>
          </a:p>
          <a:p>
            <a:pPr indent="0">
              <a:buNone/>
            </a:pP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Hammond et al (2021) Clinical and cost effectiveness of arthritis gloves in Rheumatoid Arthritis (A-GLOVES): randomised controlled trial with economic analysis </a:t>
            </a:r>
          </a:p>
          <a:p>
            <a:pPr indent="0">
              <a:buNone/>
            </a:pP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Bergstra et al. (2014) A systematic review into the effectiveness of hand exercise therapy in the treatment of RA</a:t>
            </a:r>
          </a:p>
          <a:p>
            <a:pPr indent="0">
              <a:buNone/>
            </a:pP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Lamb et al. (2014) Exercises to improve function of the rheumatoid hand (SARAH): a randomised controlled trial</a:t>
            </a:r>
          </a:p>
          <a:p>
            <a:pPr indent="0">
              <a:buNone/>
            </a:pP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Callinan &amp; Mathiowetz (1996) Soft versus hard resting hand splints in RA: pain relief, preference and compliance</a:t>
            </a:r>
          </a:p>
          <a:p>
            <a:pPr indent="0">
              <a:buNone/>
            </a:pP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Hammond et al. (2021) – The effects of arthritis gloves on people with RA or Inflammatory Arthritis with hand pain (A-Gloves trial) </a:t>
            </a:r>
          </a:p>
          <a:p>
            <a:pPr indent="0">
              <a:buNone/>
            </a:pP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Hammond and Prior (2016) The effectiveness of home hand exercise programmes in RA: a systematic review</a:t>
            </a:r>
          </a:p>
          <a:p>
            <a:pPr indent="0">
              <a:buNone/>
            </a:pP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Ramsay et al (2014) The effectiveness of working wrist splints in adults with RA: a mixed methods systematic review</a:t>
            </a:r>
          </a:p>
          <a:p>
            <a:pPr indent="0">
              <a:buNone/>
            </a:pP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Royal College of Occupational Therapists (2020) Hand and wrist orthoses for adults with rheumatological conditions: Practice guideline for Occupational Therapists</a:t>
            </a:r>
          </a:p>
          <a:p>
            <a:pPr indent="0">
              <a:buNone/>
            </a:pP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Silva et al. (2008) Effectiveness of a night-time hand positioning splint in RA: a RCT</a:t>
            </a:r>
          </a:p>
          <a:p>
            <a:pPr indent="0">
              <a:buNone/>
            </a:pPr>
            <a:r>
              <a:rPr lang="en-GB" sz="12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Veehof</a:t>
            </a: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et al. (2008 Determinants of the use of wrist working splints in RA</a:t>
            </a:r>
          </a:p>
          <a:p>
            <a:pPr marL="0" indent="0">
              <a:buNone/>
            </a:pP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Scott A. Is a Joint-specific home exercise programme effective for patients with first carpometacarpal joint osteoarthritis? A critical review.</a:t>
            </a:r>
            <a:r>
              <a:rPr lang="en-US" sz="12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Hand Therapy. 2018;23(3):83-94.</a:t>
            </a:r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DeMott L. Novel isometric exercises for the dynamic stability programs for thumb carpal metacarpal joint instability. Journal of Hand Therapy. 2017 Jul-Sep;30(3):372-375.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Valdes K, Von Der Hyde R. An Exercise Program for Carpometacarpal osteoarthritis based on biomechanical principles. Journal of Hand Therapy. 2012 25(3): 251-262</a:t>
            </a:r>
            <a:endParaRPr lang="en-GB" sz="1200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867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72375"/>
            <a:ext cx="5233144" cy="1241042"/>
          </a:xfrm>
        </p:spPr>
        <p:txBody>
          <a:bodyPr anchor="b">
            <a:normAutofit fontScale="90000"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Evidence for exercise programmes in rheumatology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73" y="3195341"/>
            <a:ext cx="4895827" cy="2696018"/>
          </a:xfrm>
        </p:spPr>
        <p:txBody>
          <a:bodyPr>
            <a:normAutofit fontScale="85000" lnSpcReduction="20000"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Systematic literature review (2016)</a:t>
            </a:r>
          </a:p>
          <a:p>
            <a:r>
              <a:rPr lang="en-GB" sz="1800" dirty="0">
                <a:solidFill>
                  <a:schemeClr val="bg1"/>
                </a:solidFill>
              </a:rPr>
              <a:t>HEPs improve hand function, grip and pain</a:t>
            </a:r>
          </a:p>
          <a:p>
            <a:r>
              <a:rPr lang="en-GB" sz="1800" dirty="0">
                <a:solidFill>
                  <a:schemeClr val="bg1"/>
                </a:solidFill>
              </a:rPr>
              <a:t>Benefits less consistent in longer term (6-12 months), in particular with respect to ROM – strategies needed to facilitate long term adherence</a:t>
            </a:r>
          </a:p>
          <a:p>
            <a:r>
              <a:rPr lang="en-GB" sz="1800" dirty="0">
                <a:solidFill>
                  <a:schemeClr val="bg1"/>
                </a:solidFill>
              </a:rPr>
              <a:t>Most effective programmes - high intensity therapy supervised (4+ sessions) and include resistance exercises</a:t>
            </a:r>
          </a:p>
          <a:p>
            <a:r>
              <a:rPr lang="en-GB" sz="1800" dirty="0">
                <a:solidFill>
                  <a:schemeClr val="bg1"/>
                </a:solidFill>
              </a:rPr>
              <a:t>Recommended 4-6 light progressing to medium resistance exercises performed at high intensity</a:t>
            </a:r>
          </a:p>
          <a:p>
            <a:r>
              <a:rPr lang="en-GB" sz="1800" dirty="0">
                <a:solidFill>
                  <a:schemeClr val="bg1"/>
                </a:solidFill>
              </a:rPr>
              <a:t>? efficacy for one session +/- FU high intensity programme – lack of evidence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8F3D8F2-AE8D-B871-4EC2-05AF154E80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32" t="40378" r="37292" b="40122"/>
          <a:stretch/>
        </p:blipFill>
        <p:spPr bwMode="auto">
          <a:xfrm>
            <a:off x="831873" y="1935208"/>
            <a:ext cx="4765876" cy="11127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9506F3-B572-A7A9-BF68-F89B9DA46118}"/>
              </a:ext>
            </a:extLst>
          </p:cNvPr>
          <p:cNvSpPr txBox="1">
            <a:spLocks/>
          </p:cNvSpPr>
          <p:nvPr/>
        </p:nvSpPr>
        <p:spPr>
          <a:xfrm>
            <a:off x="6210299" y="5344140"/>
            <a:ext cx="5814553" cy="1225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solidFill>
                  <a:schemeClr val="bg1"/>
                </a:solidFill>
              </a:rPr>
              <a:t>SARAH participants had improved hand function compared with baseline &gt;2 years post randomisation (not statistically significant in control group)</a:t>
            </a:r>
          </a:p>
          <a:p>
            <a:r>
              <a:rPr lang="en-GB" sz="1500" dirty="0">
                <a:solidFill>
                  <a:schemeClr val="bg1"/>
                </a:solidFill>
              </a:rPr>
              <a:t>Overall the score differences between treatment and control groups no longer statistically significant</a:t>
            </a:r>
          </a:p>
          <a:p>
            <a:r>
              <a:rPr lang="en-GB" sz="1500" dirty="0">
                <a:solidFill>
                  <a:schemeClr val="bg1"/>
                </a:solidFill>
              </a:rPr>
              <a:t>Effect of programme and adherence diminished over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124F37-F8D5-EE39-EB7F-0B21E09840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28" t="39788" r="27320" b="30471"/>
          <a:stretch/>
        </p:blipFill>
        <p:spPr bwMode="auto">
          <a:xfrm>
            <a:off x="6234957" y="329189"/>
            <a:ext cx="5573585" cy="1435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9B1609-053B-C619-2745-E7C45D95E4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35" t="37621" r="33414" b="34607"/>
          <a:stretch/>
        </p:blipFill>
        <p:spPr bwMode="auto">
          <a:xfrm>
            <a:off x="6293123" y="3588680"/>
            <a:ext cx="5515419" cy="1614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DDBE5D2-B514-7692-B275-B54F010242B0}"/>
              </a:ext>
            </a:extLst>
          </p:cNvPr>
          <p:cNvSpPr txBox="1">
            <a:spLocks/>
          </p:cNvSpPr>
          <p:nvPr/>
        </p:nvSpPr>
        <p:spPr>
          <a:xfrm>
            <a:off x="6210298" y="1905143"/>
            <a:ext cx="5814553" cy="16146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solidFill>
                  <a:schemeClr val="bg1"/>
                </a:solidFill>
              </a:rPr>
              <a:t>Investigator blinded multi-centre RCT (2015)</a:t>
            </a:r>
          </a:p>
          <a:p>
            <a:r>
              <a:rPr lang="en-GB" sz="1500" dirty="0">
                <a:solidFill>
                  <a:schemeClr val="bg1"/>
                </a:solidFill>
              </a:rPr>
              <a:t>6 therapy supervised sessions, 7 mobility + 4 resistance exercises</a:t>
            </a:r>
          </a:p>
          <a:p>
            <a:r>
              <a:rPr lang="en-GB" sz="1500" dirty="0">
                <a:solidFill>
                  <a:schemeClr val="bg1"/>
                </a:solidFill>
              </a:rPr>
              <a:t>Strategies to facilitate adherence</a:t>
            </a:r>
          </a:p>
          <a:p>
            <a:r>
              <a:rPr lang="en-GB" sz="1500" dirty="0">
                <a:solidFill>
                  <a:schemeClr val="bg1"/>
                </a:solidFill>
              </a:rPr>
              <a:t>Demonstrated SARAH programme to be cost and clinically effective in improving hand function, with change maintained over a 12 month period</a:t>
            </a:r>
          </a:p>
          <a:p>
            <a:endParaRPr lang="en-GB" sz="15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12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72374"/>
            <a:ext cx="10744200" cy="1112787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Evidence for splinting in rheumatology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9506F3-B572-A7A9-BF68-F89B9DA46118}"/>
              </a:ext>
            </a:extLst>
          </p:cNvPr>
          <p:cNvSpPr txBox="1">
            <a:spLocks/>
          </p:cNvSpPr>
          <p:nvPr/>
        </p:nvSpPr>
        <p:spPr>
          <a:xfrm>
            <a:off x="4877634" y="2057535"/>
            <a:ext cx="6430297" cy="3605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>
                <a:solidFill>
                  <a:schemeClr val="bg1"/>
                </a:solidFill>
              </a:rPr>
              <a:t>Evidence based recommendations for OTs working with adults who may benefit from hand or wrist orthosis as an intervention for a rheumatological condition.</a:t>
            </a:r>
          </a:p>
          <a:p>
            <a:endParaRPr lang="en-GB" sz="2200" dirty="0">
              <a:solidFill>
                <a:schemeClr val="bg1"/>
              </a:solidFill>
            </a:endParaRPr>
          </a:p>
          <a:p>
            <a:r>
              <a:rPr lang="en-GB" sz="2200" dirty="0">
                <a:solidFill>
                  <a:schemeClr val="bg1"/>
                </a:solidFill>
              </a:rPr>
              <a:t>Includes practice guidelines, CPD session, quick reference &amp; implementation guide and hand and wrist audit tool.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526136-CFE1-9908-655A-533CC772FF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35" t="29939" r="53468" b="27516"/>
          <a:stretch/>
        </p:blipFill>
        <p:spPr bwMode="auto">
          <a:xfrm>
            <a:off x="3455744" y="3314399"/>
            <a:ext cx="1243174" cy="1814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754270-8328-22B8-AA92-1742394832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28" t="38211" r="41946" b="48789"/>
          <a:stretch/>
        </p:blipFill>
        <p:spPr bwMode="auto">
          <a:xfrm>
            <a:off x="5883046" y="5407851"/>
            <a:ext cx="4977764" cy="977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3284BA2-6FAA-4AE9-E10B-74CD12DD5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210" t="17136" r="72856" b="24956"/>
          <a:stretch/>
        </p:blipFill>
        <p:spPr bwMode="auto">
          <a:xfrm>
            <a:off x="723900" y="1871885"/>
            <a:ext cx="2553128" cy="36262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E303D-9F28-7DAC-6931-D5B65031C7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12" t="48848" r="50144" b="31455"/>
          <a:stretch/>
        </p:blipFill>
        <p:spPr bwMode="auto">
          <a:xfrm>
            <a:off x="4162770" y="4988465"/>
            <a:ext cx="1744644" cy="838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744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73" y="2159002"/>
            <a:ext cx="4143249" cy="3548670"/>
          </a:xfrm>
        </p:spPr>
        <p:txBody>
          <a:bodyPr anchor="b">
            <a:normAutofit fontScale="90000"/>
          </a:bodyPr>
          <a:lstStyle/>
          <a:p>
            <a:r>
              <a:rPr lang="en-GB" sz="4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effect of RA on the hand joints and surrounding soft tissues</a:t>
            </a:r>
            <a:br>
              <a:rPr lang="en-GB" sz="4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br>
              <a:rPr lang="en-GB" sz="4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n-GB" sz="2700" b="1" dirty="0">
                <a:solidFill>
                  <a:schemeClr val="bg1"/>
                </a:solidFill>
              </a:rPr>
              <a:t>- Synovitis</a:t>
            </a:r>
            <a:br>
              <a:rPr lang="en-GB" sz="2700" b="1" dirty="0">
                <a:solidFill>
                  <a:schemeClr val="bg1"/>
                </a:solidFill>
              </a:rPr>
            </a:br>
            <a:r>
              <a:rPr lang="en-GB" sz="2700" b="1" dirty="0">
                <a:solidFill>
                  <a:schemeClr val="bg1"/>
                </a:solidFill>
              </a:rPr>
              <a:t>- Pannus formation</a:t>
            </a:r>
            <a:br>
              <a:rPr lang="en-GB" sz="2700" b="1" dirty="0">
                <a:solidFill>
                  <a:schemeClr val="bg1"/>
                </a:solidFill>
              </a:rPr>
            </a:br>
            <a:r>
              <a:rPr lang="en-GB" sz="2700" b="1" dirty="0">
                <a:solidFill>
                  <a:schemeClr val="bg1"/>
                </a:solidFill>
              </a:rPr>
              <a:t>- Fibrous ankylosis</a:t>
            </a:r>
            <a:br>
              <a:rPr lang="en-GB" sz="2700" b="1" dirty="0">
                <a:solidFill>
                  <a:schemeClr val="bg1"/>
                </a:solidFill>
              </a:rPr>
            </a:br>
            <a:r>
              <a:rPr lang="en-GB" sz="2700" b="1" dirty="0">
                <a:solidFill>
                  <a:schemeClr val="bg1"/>
                </a:solidFill>
              </a:rPr>
              <a:t>- Bony ankylosis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D14F189-A578-42EC-BAD5-6E5C25F19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1" t="27478" r="31199" b="729"/>
          <a:stretch/>
        </p:blipFill>
        <p:spPr bwMode="auto">
          <a:xfrm>
            <a:off x="5077607" y="1229037"/>
            <a:ext cx="6701438" cy="5010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0237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6467168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wrist in rheumatoid disease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61599"/>
            <a:ext cx="10932697" cy="3647710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Synovitis </a:t>
            </a:r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DRUJ and RCJ </a:t>
            </a:r>
            <a:r>
              <a:rPr lang="en-GB" sz="2400" dirty="0">
                <a:solidFill>
                  <a:schemeClr val="bg1"/>
                </a:solidFill>
              </a:rPr>
              <a:t>→ Laxity </a:t>
            </a:r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- DRUJ, SL ligament, UCL</a:t>
            </a:r>
          </a:p>
          <a:p>
            <a:endParaRPr lang="en-GB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Caput Ulnae syndrome </a:t>
            </a:r>
            <a:r>
              <a:rPr lang="en-GB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– stretching of ulnar carpal ligaments secondary to synovitis → dorsal dislocation of distal ulna, supination of carpus on hand, volar subluxation of ECU → ulnar translocation and radial deviation of wrist</a:t>
            </a:r>
          </a:p>
          <a:p>
            <a:pPr marL="0" indent="0">
              <a:buNone/>
            </a:pPr>
            <a:endParaRPr lang="en-GB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Complications –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Pain and mechanical blocking of forearm rotation and restricted wrist ROM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Potential for rupture of extensor tendons (Vaughn-Jackson syndrome)</a:t>
            </a:r>
          </a:p>
          <a:p>
            <a:pPr lvl="1"/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MCPJ ulnar deviation secondary to wrist radial deviation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DF0B43C-5766-4077-B45E-F8576D7B1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90" t="38704" r="22224" b="8411"/>
          <a:stretch/>
        </p:blipFill>
        <p:spPr bwMode="auto">
          <a:xfrm>
            <a:off x="9624478" y="248369"/>
            <a:ext cx="2101057" cy="2225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4185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322BD-6C1B-4440-BBCE-C79D4E6A1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8721"/>
            <a:ext cx="9426678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Exercises for the wrist in rheumatoid disease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0242D-4878-40BE-BB1D-38A7FBE0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61599"/>
            <a:ext cx="6214225" cy="3647710"/>
          </a:xfrm>
        </p:spPr>
        <p:txBody>
          <a:bodyPr>
            <a:normAutofit/>
          </a:bodyPr>
          <a:lstStyle/>
          <a:p>
            <a:r>
              <a:rPr lang="en-GB" sz="2900" dirty="0">
                <a:solidFill>
                  <a:schemeClr val="bg1"/>
                </a:solidFill>
              </a:rPr>
              <a:t>SARAH trial (Lamb et al 2014)</a:t>
            </a:r>
          </a:p>
          <a:p>
            <a:pPr lvl="1"/>
            <a:r>
              <a:rPr lang="en-GB" sz="2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Wrist circumduction</a:t>
            </a:r>
          </a:p>
          <a:p>
            <a:pPr marL="457200" lvl="1" indent="0">
              <a:buNone/>
            </a:pPr>
            <a:r>
              <a:rPr lang="en-GB" sz="2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	? provocative if inflamed/unstable ECU</a:t>
            </a:r>
          </a:p>
          <a:p>
            <a:pPr lvl="1"/>
            <a:r>
              <a:rPr lang="en-GB" sz="2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Eccentric (+concentric) wrist extension with forearm in mid-prone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Avoid passive stretches in active disease</a:t>
            </a:r>
          </a:p>
          <a:p>
            <a:pPr lvl="1"/>
            <a:r>
              <a:rPr lang="en-GB" sz="2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Stretching of joint capsule → increased risk of ligamentous laxity</a:t>
            </a:r>
          </a:p>
          <a:p>
            <a:pPr marL="457200" lvl="1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23D2B3-C217-468C-8C17-B6665DFD438D}"/>
              </a:ext>
            </a:extLst>
          </p:cNvPr>
          <p:cNvCxnSpPr>
            <a:cxnSpLocks/>
          </p:cNvCxnSpPr>
          <p:nvPr/>
        </p:nvCxnSpPr>
        <p:spPr>
          <a:xfrm>
            <a:off x="7404100" y="1781711"/>
            <a:ext cx="4346575" cy="0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A899FB6-CF0B-4C3F-92C8-CE5FD52D2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571" y="1969377"/>
            <a:ext cx="933450" cy="14954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BFD38A-F1B0-44FE-A1E9-2A5AE865736C}"/>
              </a:ext>
            </a:extLst>
          </p:cNvPr>
          <p:cNvCxnSpPr>
            <a:cxnSpLocks/>
          </p:cNvCxnSpPr>
          <p:nvPr/>
        </p:nvCxnSpPr>
        <p:spPr>
          <a:xfrm>
            <a:off x="7412869" y="6216855"/>
            <a:ext cx="4337806" cy="0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94F9DD-679C-4A68-98DC-0FF40F92CADC}"/>
              </a:ext>
            </a:extLst>
          </p:cNvPr>
          <p:cNvCxnSpPr>
            <a:cxnSpLocks/>
          </p:cNvCxnSpPr>
          <p:nvPr/>
        </p:nvCxnSpPr>
        <p:spPr>
          <a:xfrm>
            <a:off x="7412869" y="1749756"/>
            <a:ext cx="0" cy="4467099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40DD83-3082-44D0-AEF2-EE4291E5518D}"/>
              </a:ext>
            </a:extLst>
          </p:cNvPr>
          <p:cNvCxnSpPr>
            <a:cxnSpLocks/>
          </p:cNvCxnSpPr>
          <p:nvPr/>
        </p:nvCxnSpPr>
        <p:spPr>
          <a:xfrm flipH="1">
            <a:off x="11721722" y="1781711"/>
            <a:ext cx="36058" cy="4435144"/>
          </a:xfrm>
          <a:prstGeom prst="line">
            <a:avLst/>
          </a:prstGeom>
          <a:ln w="317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839EF75-3E2C-4516-AFC4-5EC7B3964449}"/>
              </a:ext>
            </a:extLst>
          </p:cNvPr>
          <p:cNvSpPr txBox="1"/>
          <p:nvPr/>
        </p:nvSpPr>
        <p:spPr>
          <a:xfrm>
            <a:off x="7556501" y="3558146"/>
            <a:ext cx="39786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Discussion points…</a:t>
            </a:r>
          </a:p>
          <a:p>
            <a:endParaRPr lang="en-GB" sz="1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What is the optimum position for the forearm when working on wrist extension? (activation of ECU)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Is there a role for early isometric strengthening in a stable position before stable on DMARD therapy?</a:t>
            </a:r>
          </a:p>
        </p:txBody>
      </p:sp>
    </p:spTree>
    <p:extLst>
      <p:ext uri="{BB962C8B-B14F-4D97-AF65-F5344CB8AC3E}">
        <p14:creationId xmlns:p14="http://schemas.microsoft.com/office/powerpoint/2010/main" val="2837232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4C788C6-AE76-446E-8D37-6B9C7B4E0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73" y="3507600"/>
            <a:ext cx="6076693" cy="2099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D41F61-8595-44AD-9BFA-B2D80A39F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72" y="1895998"/>
            <a:ext cx="6076693" cy="153765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C3D96C4-F0BB-426A-AD36-086D4980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10459065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Splinting the wrist in rheumatoid disease</a:t>
            </a:r>
          </a:p>
        </p:txBody>
      </p:sp>
      <p:pic>
        <p:nvPicPr>
          <p:cNvPr id="1026" name="Picture 2" descr="Actesso Advanced Wrist Support Brace - Carpal Tunnel Splint - Relieves Wrist  Pain, Sprains, Tendonitis and RSI (Small Left) : Amazon.co.uk: Health &amp;  Personal Care">
            <a:extLst>
              <a:ext uri="{FF2B5EF4-FFF2-40B4-BE49-F238E27FC236}">
                <a16:creationId xmlns:a16="http://schemas.microsoft.com/office/drawing/2014/main" id="{1BC34DE4-B171-4690-ADE9-D8A4D5969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t="4695" r="5498" b="53668"/>
          <a:stretch/>
        </p:blipFill>
        <p:spPr bwMode="auto">
          <a:xfrm>
            <a:off x="8337754" y="1773848"/>
            <a:ext cx="2851355" cy="13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lection® Wrist Short Black | Wrist | Products | Allard UK">
            <a:extLst>
              <a:ext uri="{FF2B5EF4-FFF2-40B4-BE49-F238E27FC236}">
                <a16:creationId xmlns:a16="http://schemas.microsoft.com/office/drawing/2014/main" id="{E1A973F3-621C-4598-B066-979B3C9D0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2" t="1137" r="29040" b="2448"/>
          <a:stretch/>
        </p:blipFill>
        <p:spPr bwMode="auto">
          <a:xfrm rot="5400000">
            <a:off x="9094498" y="3922034"/>
            <a:ext cx="1337864" cy="285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Circumferential Wrist Orthosis">
            <a:extLst>
              <a:ext uri="{FF2B5EF4-FFF2-40B4-BE49-F238E27FC236}">
                <a16:creationId xmlns:a16="http://schemas.microsoft.com/office/drawing/2014/main" id="{325ED280-97FE-4B58-B475-B8BAC1443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8" t="10828" r="17070" b="18369"/>
          <a:stretch/>
        </p:blipFill>
        <p:spPr bwMode="auto">
          <a:xfrm>
            <a:off x="8337753" y="3221124"/>
            <a:ext cx="2851355" cy="135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A83598-C368-464C-94AD-7FA03233D6BB}"/>
              </a:ext>
            </a:extLst>
          </p:cNvPr>
          <p:cNvSpPr txBox="1"/>
          <p:nvPr/>
        </p:nvSpPr>
        <p:spPr>
          <a:xfrm>
            <a:off x="831874" y="5790767"/>
            <a:ext cx="4025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RCOT 2022</a:t>
            </a:r>
          </a:p>
        </p:txBody>
      </p:sp>
    </p:spTree>
    <p:extLst>
      <p:ext uri="{BB962C8B-B14F-4D97-AF65-F5344CB8AC3E}">
        <p14:creationId xmlns:p14="http://schemas.microsoft.com/office/powerpoint/2010/main" val="3348528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E50D43A8E5C8469F5DCAEE2DE24C53" ma:contentTypeVersion="11" ma:contentTypeDescription="Create a new document." ma:contentTypeScope="" ma:versionID="32df8c3486975e2ffeac166fbd86f3af">
  <xsd:schema xmlns:xsd="http://www.w3.org/2001/XMLSchema" xmlns:xs="http://www.w3.org/2001/XMLSchema" xmlns:p="http://schemas.microsoft.com/office/2006/metadata/properties" xmlns:ns2="22a7dc9b-d602-4a0c-a811-0fa09a703a60" xmlns:ns3="325e1309-5559-48bd-b734-689dc67e7c30" targetNamespace="http://schemas.microsoft.com/office/2006/metadata/properties" ma:root="true" ma:fieldsID="80a02bcccd2062c460f0992c1047a533" ns2:_="" ns3:_="">
    <xsd:import namespace="22a7dc9b-d602-4a0c-a811-0fa09a703a60"/>
    <xsd:import namespace="325e1309-5559-48bd-b734-689dc67e7c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a7dc9b-d602-4a0c-a811-0fa09a703a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5e1309-5559-48bd-b734-689dc67e7c3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9EBB74-F3E6-4475-95E8-48A10D97EE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856A48-4C6D-4FC0-9277-90BAEABAD4D1}">
  <ds:schemaRefs>
    <ds:schemaRef ds:uri="http://purl.org/dc/terms/"/>
    <ds:schemaRef ds:uri="325e1309-5559-48bd-b734-689dc67e7c30"/>
    <ds:schemaRef ds:uri="http://purl.org/dc/dcmitype/"/>
    <ds:schemaRef ds:uri="http://schemas.microsoft.com/office/infopath/2007/PartnerControls"/>
    <ds:schemaRef ds:uri="22a7dc9b-d602-4a0c-a811-0fa09a703a60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560599B-9976-47A0-9D0E-883A9DCD14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a7dc9b-d602-4a0c-a811-0fa09a703a60"/>
    <ds:schemaRef ds:uri="325e1309-5559-48bd-b734-689dc67e7c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2478</Words>
  <Application>Microsoft Office PowerPoint</Application>
  <PresentationFormat>Widescreen</PresentationFormat>
  <Paragraphs>327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Assessment and management of the rheumatoid hand</vt:lpstr>
      <vt:lpstr>Learning objectives</vt:lpstr>
      <vt:lpstr>Challenges for hand therapy in rheumatology</vt:lpstr>
      <vt:lpstr>Evidence for exercise programmes in rheumatology</vt:lpstr>
      <vt:lpstr>Evidence for splinting in rheumatology</vt:lpstr>
      <vt:lpstr>The effect of RA on the hand joints and surrounding soft tissues  - Synovitis - Pannus formation - Fibrous ankylosis - Bony ankylosis</vt:lpstr>
      <vt:lpstr>The wrist in rheumatoid disease</vt:lpstr>
      <vt:lpstr>Exercises for the wrist in rheumatoid disease</vt:lpstr>
      <vt:lpstr>Splinting the wrist in rheumatoid disease</vt:lpstr>
      <vt:lpstr>The MCP joints</vt:lpstr>
      <vt:lpstr>Splinting and exercise for the MCP joints</vt:lpstr>
      <vt:lpstr>Sagittal band rupture</vt:lpstr>
      <vt:lpstr>Management of sagittal band rupture in the rheumatoid hand</vt:lpstr>
      <vt:lpstr>Swan neck deformity</vt:lpstr>
      <vt:lpstr>Splinting for swan neck deformity</vt:lpstr>
      <vt:lpstr>Exercise for swan neck deformity</vt:lpstr>
      <vt:lpstr>Boutonniere deformity</vt:lpstr>
      <vt:lpstr>Boutonniere deformity</vt:lpstr>
      <vt:lpstr>Extensor tendon rupture</vt:lpstr>
      <vt:lpstr>Management of extensor rupture in the rheumatoid hand</vt:lpstr>
      <vt:lpstr>Hand Paraesthesia</vt:lpstr>
      <vt:lpstr>Exercise and splinting for peripheral nerve entrapment </vt:lpstr>
      <vt:lpstr>The rheumatoid thumb</vt:lpstr>
      <vt:lpstr>CMCJ subluxation in the thumb </vt:lpstr>
      <vt:lpstr>Splinting thumb osteoarthritis</vt:lpstr>
      <vt:lpstr>Therapy management of thumb arthritis</vt:lpstr>
      <vt:lpstr>Trigger finger in the rheumatoid hand</vt:lpstr>
      <vt:lpstr>Exercise and splinting for trigger finger</vt:lpstr>
      <vt:lpstr>Resting splints for RA</vt:lpstr>
      <vt:lpstr>Hand function assessment</vt:lpstr>
      <vt:lpstr>Considerations for surgery</vt:lpstr>
      <vt:lpstr>PowerPoint Presentation</vt:lpstr>
      <vt:lpstr>Questions?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Speech and Language Therapy</dc:title>
  <dc:creator>Knowles Ellis (R0A) Manchester University NHS FT</dc:creator>
  <cp:lastModifiedBy>Catherine McCoy</cp:lastModifiedBy>
  <cp:revision>80</cp:revision>
  <dcterms:created xsi:type="dcterms:W3CDTF">2021-03-02T15:20:33Z</dcterms:created>
  <dcterms:modified xsi:type="dcterms:W3CDTF">2023-01-31T16:36:09Z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0x01010094E50D43A8E5C8469F5DCAEE2DE24C53</vt:lpwstr>
  </property>
</Properties>
</file>